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30275213" cy="42803763"/>
  <p:notesSz cx="6858000" cy="9144000"/>
  <p:defaultTextStyle>
    <a:defPPr>
      <a:defRPr lang="ko-KR"/>
    </a:defPPr>
    <a:lvl1pPr marL="0" algn="l" defTabSz="3507730" rtl="0" eaLnBrk="1" latinLnBrk="1" hangingPunct="1">
      <a:defRPr sz="6905" kern="1200">
        <a:solidFill>
          <a:schemeClr val="tx1"/>
        </a:solidFill>
        <a:latin typeface="+mn-lt"/>
        <a:ea typeface="+mn-ea"/>
        <a:cs typeface="+mn-cs"/>
      </a:defRPr>
    </a:lvl1pPr>
    <a:lvl2pPr marL="1753865" algn="l" defTabSz="3507730" rtl="0" eaLnBrk="1" latinLnBrk="1" hangingPunct="1">
      <a:defRPr sz="6905" kern="1200">
        <a:solidFill>
          <a:schemeClr val="tx1"/>
        </a:solidFill>
        <a:latin typeface="+mn-lt"/>
        <a:ea typeface="+mn-ea"/>
        <a:cs typeface="+mn-cs"/>
      </a:defRPr>
    </a:lvl2pPr>
    <a:lvl3pPr marL="3507730" algn="l" defTabSz="3507730" rtl="0" eaLnBrk="1" latinLnBrk="1" hangingPunct="1">
      <a:defRPr sz="6905" kern="1200">
        <a:solidFill>
          <a:schemeClr val="tx1"/>
        </a:solidFill>
        <a:latin typeface="+mn-lt"/>
        <a:ea typeface="+mn-ea"/>
        <a:cs typeface="+mn-cs"/>
      </a:defRPr>
    </a:lvl3pPr>
    <a:lvl4pPr marL="5261595" algn="l" defTabSz="3507730" rtl="0" eaLnBrk="1" latinLnBrk="1" hangingPunct="1">
      <a:defRPr sz="6905" kern="1200">
        <a:solidFill>
          <a:schemeClr val="tx1"/>
        </a:solidFill>
        <a:latin typeface="+mn-lt"/>
        <a:ea typeface="+mn-ea"/>
        <a:cs typeface="+mn-cs"/>
      </a:defRPr>
    </a:lvl4pPr>
    <a:lvl5pPr marL="7015460" algn="l" defTabSz="3507730" rtl="0" eaLnBrk="1" latinLnBrk="1" hangingPunct="1">
      <a:defRPr sz="6905" kern="1200">
        <a:solidFill>
          <a:schemeClr val="tx1"/>
        </a:solidFill>
        <a:latin typeface="+mn-lt"/>
        <a:ea typeface="+mn-ea"/>
        <a:cs typeface="+mn-cs"/>
      </a:defRPr>
    </a:lvl5pPr>
    <a:lvl6pPr marL="8769325" algn="l" defTabSz="3507730" rtl="0" eaLnBrk="1" latinLnBrk="1" hangingPunct="1">
      <a:defRPr sz="6905" kern="1200">
        <a:solidFill>
          <a:schemeClr val="tx1"/>
        </a:solidFill>
        <a:latin typeface="+mn-lt"/>
        <a:ea typeface="+mn-ea"/>
        <a:cs typeface="+mn-cs"/>
      </a:defRPr>
    </a:lvl6pPr>
    <a:lvl7pPr marL="10523190" algn="l" defTabSz="3507730" rtl="0" eaLnBrk="1" latinLnBrk="1" hangingPunct="1">
      <a:defRPr sz="6905" kern="1200">
        <a:solidFill>
          <a:schemeClr val="tx1"/>
        </a:solidFill>
        <a:latin typeface="+mn-lt"/>
        <a:ea typeface="+mn-ea"/>
        <a:cs typeface="+mn-cs"/>
      </a:defRPr>
    </a:lvl7pPr>
    <a:lvl8pPr marL="12277054" algn="l" defTabSz="3507730" rtl="0" eaLnBrk="1" latinLnBrk="1" hangingPunct="1">
      <a:defRPr sz="6905" kern="1200">
        <a:solidFill>
          <a:schemeClr val="tx1"/>
        </a:solidFill>
        <a:latin typeface="+mn-lt"/>
        <a:ea typeface="+mn-ea"/>
        <a:cs typeface="+mn-cs"/>
      </a:defRPr>
    </a:lvl8pPr>
    <a:lvl9pPr marL="14030919" algn="l" defTabSz="3507730" rtl="0" eaLnBrk="1" latinLnBrk="1" hangingPunct="1">
      <a:defRPr sz="6905"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189" autoAdjust="0"/>
    <p:restoredTop sz="94660"/>
  </p:normalViewPr>
  <p:slideViewPr>
    <p:cSldViewPr snapToGrid="0">
      <p:cViewPr varScale="1">
        <p:scale>
          <a:sx n="19" d="100"/>
          <a:sy n="19" d="100"/>
        </p:scale>
        <p:origin x="3318" y="13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0E0CB4E-6FA7-43A9-8C9F-DD0C6E95B116}" type="datetimeFigureOut">
              <a:rPr lang="ko-KR" altLang="en-US" smtClean="0"/>
              <a:t>2020-04-17</a:t>
            </a:fld>
            <a:endParaRPr lang="ko-KR" altLang="en-US"/>
          </a:p>
        </p:txBody>
      </p:sp>
      <p:sp>
        <p:nvSpPr>
          <p:cNvPr id="3" name="Footer Placeholder 2"/>
          <p:cNvSpPr>
            <a:spLocks noGrp="1"/>
          </p:cNvSpPr>
          <p:nvPr>
            <p:ph type="ftr" sz="quarter" idx="11"/>
          </p:nvPr>
        </p:nvSpPr>
        <p:spPr/>
        <p:txBody>
          <a:bodyPr/>
          <a:lstStyle/>
          <a:p>
            <a:endParaRPr lang="ko-KR" altLang="en-US"/>
          </a:p>
        </p:txBody>
      </p:sp>
      <p:sp>
        <p:nvSpPr>
          <p:cNvPr id="4" name="Slide Number Placeholder 3"/>
          <p:cNvSpPr>
            <a:spLocks noGrp="1"/>
          </p:cNvSpPr>
          <p:nvPr>
            <p:ph type="sldNum" sz="quarter" idx="12"/>
          </p:nvPr>
        </p:nvSpPr>
        <p:spPr/>
        <p:txBody>
          <a:bodyPr/>
          <a:lstStyle/>
          <a:p>
            <a:fld id="{5555E340-21E0-402F-8489-5A9DC846A58E}" type="slidenum">
              <a:rPr lang="ko-KR" altLang="en-US" smtClean="0"/>
              <a:t>‹#›</a:t>
            </a:fld>
            <a:endParaRPr lang="ko-KR" altLang="en-US"/>
          </a:p>
        </p:txBody>
      </p:sp>
      <p:pic>
        <p:nvPicPr>
          <p:cNvPr id="5" name="그림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1699"/>
            <a:ext cx="30276413" cy="42802064"/>
          </a:xfrm>
          <a:prstGeom prst="rect">
            <a:avLst/>
          </a:prstGeom>
        </p:spPr>
      </p:pic>
    </p:spTree>
    <p:extLst>
      <p:ext uri="{BB962C8B-B14F-4D97-AF65-F5344CB8AC3E}">
        <p14:creationId xmlns:p14="http://schemas.microsoft.com/office/powerpoint/2010/main" val="334292784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081421" y="2278913"/>
            <a:ext cx="26112371" cy="8273416"/>
          </a:xfrm>
          <a:prstGeom prst="rect">
            <a:avLst/>
          </a:prstGeom>
        </p:spPr>
        <p:txBody>
          <a:bodyPr vert="horz" lIns="91440" tIns="45720" rIns="91440" bIns="45720" rtlCol="0" anchor="ctr">
            <a:normAutofit/>
          </a:bodyPr>
          <a:lstStyle/>
          <a:p>
            <a:r>
              <a:rPr lang="ko-KR" altLang="en-US"/>
              <a:t>마스터 제목 스타일 편집</a:t>
            </a:r>
            <a:endParaRPr lang="en-US" dirty="0"/>
          </a:p>
        </p:txBody>
      </p:sp>
      <p:sp>
        <p:nvSpPr>
          <p:cNvPr id="3" name="Text Placeholder 2"/>
          <p:cNvSpPr>
            <a:spLocks noGrp="1"/>
          </p:cNvSpPr>
          <p:nvPr>
            <p:ph type="body" idx="1"/>
          </p:nvPr>
        </p:nvSpPr>
        <p:spPr>
          <a:xfrm>
            <a:off x="2081421" y="11394520"/>
            <a:ext cx="26112371" cy="27158594"/>
          </a:xfrm>
          <a:prstGeom prst="rect">
            <a:avLst/>
          </a:prstGeom>
        </p:spPr>
        <p:txBody>
          <a:bodyPr vert="horz" lIns="91440" tIns="45720" rIns="91440" bIns="45720" rtlCol="0">
            <a:normAutofit/>
          </a:bodyPr>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endParaRPr lang="en-US" dirty="0"/>
          </a:p>
        </p:txBody>
      </p:sp>
      <p:sp>
        <p:nvSpPr>
          <p:cNvPr id="4" name="Date Placeholder 3"/>
          <p:cNvSpPr>
            <a:spLocks noGrp="1"/>
          </p:cNvSpPr>
          <p:nvPr>
            <p:ph type="dt" sz="half" idx="2"/>
          </p:nvPr>
        </p:nvSpPr>
        <p:spPr>
          <a:xfrm>
            <a:off x="2081421" y="39672756"/>
            <a:ext cx="6811923" cy="2278904"/>
          </a:xfrm>
          <a:prstGeom prst="rect">
            <a:avLst/>
          </a:prstGeom>
        </p:spPr>
        <p:txBody>
          <a:bodyPr vert="horz" lIns="91440" tIns="45720" rIns="91440" bIns="45720" rtlCol="0" anchor="ctr"/>
          <a:lstStyle>
            <a:lvl1pPr algn="l">
              <a:defRPr sz="3973">
                <a:solidFill>
                  <a:schemeClr val="tx1">
                    <a:tint val="75000"/>
                  </a:schemeClr>
                </a:solidFill>
              </a:defRPr>
            </a:lvl1pPr>
          </a:lstStyle>
          <a:p>
            <a:fld id="{20E0CB4E-6FA7-43A9-8C9F-DD0C6E95B116}" type="datetimeFigureOut">
              <a:rPr lang="ko-KR" altLang="en-US" smtClean="0"/>
              <a:t>2020-04-17</a:t>
            </a:fld>
            <a:endParaRPr lang="ko-KR" altLang="en-US"/>
          </a:p>
        </p:txBody>
      </p:sp>
      <p:sp>
        <p:nvSpPr>
          <p:cNvPr id="5" name="Footer Placeholder 4"/>
          <p:cNvSpPr>
            <a:spLocks noGrp="1"/>
          </p:cNvSpPr>
          <p:nvPr>
            <p:ph type="ftr" sz="quarter" idx="3"/>
          </p:nvPr>
        </p:nvSpPr>
        <p:spPr>
          <a:xfrm>
            <a:off x="10028665" y="39672756"/>
            <a:ext cx="10217884" cy="2278904"/>
          </a:xfrm>
          <a:prstGeom prst="rect">
            <a:avLst/>
          </a:prstGeom>
        </p:spPr>
        <p:txBody>
          <a:bodyPr vert="horz" lIns="91440" tIns="45720" rIns="91440" bIns="45720" rtlCol="0" anchor="ctr"/>
          <a:lstStyle>
            <a:lvl1pPr algn="ctr">
              <a:defRPr sz="3973">
                <a:solidFill>
                  <a:schemeClr val="tx1">
                    <a:tint val="75000"/>
                  </a:schemeClr>
                </a:solidFill>
              </a:defRPr>
            </a:lvl1pPr>
          </a:lstStyle>
          <a:p>
            <a:endParaRPr lang="ko-KR" altLang="en-US"/>
          </a:p>
        </p:txBody>
      </p:sp>
      <p:sp>
        <p:nvSpPr>
          <p:cNvPr id="6" name="Slide Number Placeholder 5"/>
          <p:cNvSpPr>
            <a:spLocks noGrp="1"/>
          </p:cNvSpPr>
          <p:nvPr>
            <p:ph type="sldNum" sz="quarter" idx="4"/>
          </p:nvPr>
        </p:nvSpPr>
        <p:spPr>
          <a:xfrm>
            <a:off x="21381869" y="39672756"/>
            <a:ext cx="6811923" cy="2278904"/>
          </a:xfrm>
          <a:prstGeom prst="rect">
            <a:avLst/>
          </a:prstGeom>
        </p:spPr>
        <p:txBody>
          <a:bodyPr vert="horz" lIns="91440" tIns="45720" rIns="91440" bIns="45720" rtlCol="0" anchor="ctr"/>
          <a:lstStyle>
            <a:lvl1pPr algn="r">
              <a:defRPr sz="3973">
                <a:solidFill>
                  <a:schemeClr val="tx1">
                    <a:tint val="75000"/>
                  </a:schemeClr>
                </a:solidFill>
              </a:defRPr>
            </a:lvl1pPr>
          </a:lstStyle>
          <a:p>
            <a:fld id="{5555E340-21E0-402F-8489-5A9DC846A58E}" type="slidenum">
              <a:rPr lang="ko-KR" altLang="en-US" smtClean="0"/>
              <a:t>‹#›</a:t>
            </a:fld>
            <a:endParaRPr lang="ko-KR" altLang="en-US"/>
          </a:p>
        </p:txBody>
      </p:sp>
      <p:pic>
        <p:nvPicPr>
          <p:cNvPr id="7" name="그림 6"/>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0" y="1699"/>
            <a:ext cx="30276413" cy="42802064"/>
          </a:xfrm>
          <a:prstGeom prst="rect">
            <a:avLst/>
          </a:prstGeom>
        </p:spPr>
      </p:pic>
    </p:spTree>
    <p:extLst>
      <p:ext uri="{BB962C8B-B14F-4D97-AF65-F5344CB8AC3E}">
        <p14:creationId xmlns:p14="http://schemas.microsoft.com/office/powerpoint/2010/main" val="2808792382"/>
      </p:ext>
    </p:extLst>
  </p:cSld>
  <p:clrMap bg1="lt1" tx1="dk1" bg2="lt2" tx2="dk2" accent1="accent1" accent2="accent2" accent3="accent3" accent4="accent4" accent5="accent5" accent6="accent6" hlink="hlink" folHlink="folHlink"/>
  <p:sldLayoutIdLst>
    <p:sldLayoutId id="2147483667" r:id="rId1"/>
  </p:sldLayoutIdLst>
  <p:txStyles>
    <p:titleStyle>
      <a:lvl1pPr algn="l" defTabSz="3027487" rtl="0" eaLnBrk="1" latinLnBrk="1" hangingPunct="1">
        <a:lnSpc>
          <a:spcPct val="90000"/>
        </a:lnSpc>
        <a:spcBef>
          <a:spcPct val="0"/>
        </a:spcBef>
        <a:buNone/>
        <a:defRPr sz="14568" kern="1200">
          <a:solidFill>
            <a:schemeClr val="tx1"/>
          </a:solidFill>
          <a:latin typeface="+mj-lt"/>
          <a:ea typeface="+mj-ea"/>
          <a:cs typeface="+mj-cs"/>
        </a:defRPr>
      </a:lvl1pPr>
    </p:titleStyle>
    <p:bodyStyle>
      <a:lvl1pPr marL="756872" indent="-756872" algn="l" defTabSz="3027487" rtl="0" eaLnBrk="1" latinLnBrk="1" hangingPunct="1">
        <a:lnSpc>
          <a:spcPct val="90000"/>
        </a:lnSpc>
        <a:spcBef>
          <a:spcPts val="3311"/>
        </a:spcBef>
        <a:buFont typeface="Arial" panose="020B0604020202020204" pitchFamily="34" charset="0"/>
        <a:buChar char="•"/>
        <a:defRPr sz="9271" kern="1200">
          <a:solidFill>
            <a:schemeClr val="tx1"/>
          </a:solidFill>
          <a:latin typeface="+mn-lt"/>
          <a:ea typeface="+mn-ea"/>
          <a:cs typeface="+mn-cs"/>
        </a:defRPr>
      </a:lvl1pPr>
      <a:lvl2pPr marL="2270615" indent="-756872" algn="l" defTabSz="3027487" rtl="0" eaLnBrk="1" latinLnBrk="1" hangingPunct="1">
        <a:lnSpc>
          <a:spcPct val="90000"/>
        </a:lnSpc>
        <a:spcBef>
          <a:spcPts val="1655"/>
        </a:spcBef>
        <a:buFont typeface="Arial" panose="020B0604020202020204" pitchFamily="34" charset="0"/>
        <a:buChar char="•"/>
        <a:defRPr sz="7946" kern="1200">
          <a:solidFill>
            <a:schemeClr val="tx1"/>
          </a:solidFill>
          <a:latin typeface="+mn-lt"/>
          <a:ea typeface="+mn-ea"/>
          <a:cs typeface="+mn-cs"/>
        </a:defRPr>
      </a:lvl2pPr>
      <a:lvl3pPr marL="3784359" indent="-756872" algn="l" defTabSz="3027487" rtl="0" eaLnBrk="1" latinLnBrk="1" hangingPunct="1">
        <a:lnSpc>
          <a:spcPct val="90000"/>
        </a:lnSpc>
        <a:spcBef>
          <a:spcPts val="1655"/>
        </a:spcBef>
        <a:buFont typeface="Arial" panose="020B0604020202020204" pitchFamily="34" charset="0"/>
        <a:buChar char="•"/>
        <a:defRPr sz="6622" kern="1200">
          <a:solidFill>
            <a:schemeClr val="tx1"/>
          </a:solidFill>
          <a:latin typeface="+mn-lt"/>
          <a:ea typeface="+mn-ea"/>
          <a:cs typeface="+mn-cs"/>
        </a:defRPr>
      </a:lvl3pPr>
      <a:lvl4pPr marL="5298102" indent="-756872" algn="l" defTabSz="3027487" rtl="0" eaLnBrk="1" latinLnBrk="1"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4pPr>
      <a:lvl5pPr marL="6811846" indent="-756872" algn="l" defTabSz="3027487" rtl="0" eaLnBrk="1" latinLnBrk="1"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5pPr>
      <a:lvl6pPr marL="8325589" indent="-756872" algn="l" defTabSz="3027487" rtl="0" eaLnBrk="1" latinLnBrk="1"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6pPr>
      <a:lvl7pPr marL="9839333" indent="-756872" algn="l" defTabSz="3027487" rtl="0" eaLnBrk="1" latinLnBrk="1"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7pPr>
      <a:lvl8pPr marL="11353076" indent="-756872" algn="l" defTabSz="3027487" rtl="0" eaLnBrk="1" latinLnBrk="1"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8pPr>
      <a:lvl9pPr marL="12866820" indent="-756872" algn="l" defTabSz="3027487" rtl="0" eaLnBrk="1" latinLnBrk="1"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9pPr>
    </p:bodyStyle>
    <p:otherStyle>
      <a:defPPr>
        <a:defRPr lang="en-US"/>
      </a:defPPr>
      <a:lvl1pPr marL="0" algn="l" defTabSz="3027487" rtl="0" eaLnBrk="1" latinLnBrk="1" hangingPunct="1">
        <a:defRPr sz="5960" kern="1200">
          <a:solidFill>
            <a:schemeClr val="tx1"/>
          </a:solidFill>
          <a:latin typeface="+mn-lt"/>
          <a:ea typeface="+mn-ea"/>
          <a:cs typeface="+mn-cs"/>
        </a:defRPr>
      </a:lvl1pPr>
      <a:lvl2pPr marL="1513743" algn="l" defTabSz="3027487" rtl="0" eaLnBrk="1" latinLnBrk="1" hangingPunct="1">
        <a:defRPr sz="5960" kern="1200">
          <a:solidFill>
            <a:schemeClr val="tx1"/>
          </a:solidFill>
          <a:latin typeface="+mn-lt"/>
          <a:ea typeface="+mn-ea"/>
          <a:cs typeface="+mn-cs"/>
        </a:defRPr>
      </a:lvl2pPr>
      <a:lvl3pPr marL="3027487" algn="l" defTabSz="3027487" rtl="0" eaLnBrk="1" latinLnBrk="1" hangingPunct="1">
        <a:defRPr sz="5960" kern="1200">
          <a:solidFill>
            <a:schemeClr val="tx1"/>
          </a:solidFill>
          <a:latin typeface="+mn-lt"/>
          <a:ea typeface="+mn-ea"/>
          <a:cs typeface="+mn-cs"/>
        </a:defRPr>
      </a:lvl3pPr>
      <a:lvl4pPr marL="4541230" algn="l" defTabSz="3027487" rtl="0" eaLnBrk="1" latinLnBrk="1" hangingPunct="1">
        <a:defRPr sz="5960" kern="1200">
          <a:solidFill>
            <a:schemeClr val="tx1"/>
          </a:solidFill>
          <a:latin typeface="+mn-lt"/>
          <a:ea typeface="+mn-ea"/>
          <a:cs typeface="+mn-cs"/>
        </a:defRPr>
      </a:lvl4pPr>
      <a:lvl5pPr marL="6054974" algn="l" defTabSz="3027487" rtl="0" eaLnBrk="1" latinLnBrk="1" hangingPunct="1">
        <a:defRPr sz="5960" kern="1200">
          <a:solidFill>
            <a:schemeClr val="tx1"/>
          </a:solidFill>
          <a:latin typeface="+mn-lt"/>
          <a:ea typeface="+mn-ea"/>
          <a:cs typeface="+mn-cs"/>
        </a:defRPr>
      </a:lvl5pPr>
      <a:lvl6pPr marL="7568717" algn="l" defTabSz="3027487" rtl="0" eaLnBrk="1" latinLnBrk="1" hangingPunct="1">
        <a:defRPr sz="5960" kern="1200">
          <a:solidFill>
            <a:schemeClr val="tx1"/>
          </a:solidFill>
          <a:latin typeface="+mn-lt"/>
          <a:ea typeface="+mn-ea"/>
          <a:cs typeface="+mn-cs"/>
        </a:defRPr>
      </a:lvl6pPr>
      <a:lvl7pPr marL="9082461" algn="l" defTabSz="3027487" rtl="0" eaLnBrk="1" latinLnBrk="1" hangingPunct="1">
        <a:defRPr sz="5960" kern="1200">
          <a:solidFill>
            <a:schemeClr val="tx1"/>
          </a:solidFill>
          <a:latin typeface="+mn-lt"/>
          <a:ea typeface="+mn-ea"/>
          <a:cs typeface="+mn-cs"/>
        </a:defRPr>
      </a:lvl7pPr>
      <a:lvl8pPr marL="10596204" algn="l" defTabSz="3027487" rtl="0" eaLnBrk="1" latinLnBrk="1" hangingPunct="1">
        <a:defRPr sz="5960" kern="1200">
          <a:solidFill>
            <a:schemeClr val="tx1"/>
          </a:solidFill>
          <a:latin typeface="+mn-lt"/>
          <a:ea typeface="+mn-ea"/>
          <a:cs typeface="+mn-cs"/>
        </a:defRPr>
      </a:lvl8pPr>
      <a:lvl9pPr marL="12109948" algn="l" defTabSz="3027487" rtl="0" eaLnBrk="1" latinLnBrk="1" hangingPunct="1">
        <a:defRPr sz="596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30">
            <a:extLst>
              <a:ext uri="{FF2B5EF4-FFF2-40B4-BE49-F238E27FC236}">
                <a16:creationId xmlns:a16="http://schemas.microsoft.com/office/drawing/2014/main" id="{B1FCFF59-9772-4A23-AE64-67318F7070F9}"/>
              </a:ext>
            </a:extLst>
          </p:cNvPr>
          <p:cNvSpPr>
            <a:spLocks noChangeArrowheads="1"/>
          </p:cNvSpPr>
          <p:nvPr/>
        </p:nvSpPr>
        <p:spPr bwMode="auto">
          <a:xfrm>
            <a:off x="31424" y="3511584"/>
            <a:ext cx="29777482" cy="4355835"/>
          </a:xfrm>
          <a:prstGeom prst="rect">
            <a:avLst/>
          </a:prstGeom>
          <a:noFill/>
          <a:ln w="9525">
            <a:noFill/>
            <a:miter lim="800000"/>
            <a:headEnd/>
            <a:tailEnd/>
          </a:ln>
          <a:effectLst/>
        </p:spPr>
        <p:txBody>
          <a:bodyPr lIns="445830" tIns="222915" rIns="445830" bIns="222915" anchor="ctr"/>
          <a:lstStyle/>
          <a:p>
            <a:pPr defTabSz="4458962">
              <a:defRPr/>
            </a:pPr>
            <a:r>
              <a:rPr lang="en-US" altLang="ko-KR" sz="5400" b="1" dirty="0">
                <a:latin typeface="Times New Roman" pitchFamily="18" charset="0"/>
                <a:ea typeface="+mj-ea"/>
                <a:cs typeface="Times New Roman" pitchFamily="18" charset="0"/>
              </a:rPr>
              <a:t>Title:  Design for Programmable Slew-rate Controlled Output Stages for Reducing EMI in DC-DC Converter</a:t>
            </a:r>
          </a:p>
          <a:p>
            <a:pPr defTabSz="4458962">
              <a:defRPr/>
            </a:pPr>
            <a:r>
              <a:rPr lang="en-US" altLang="ko-KR" sz="5400" b="1" dirty="0">
                <a:latin typeface="Times New Roman" pitchFamily="18" charset="0"/>
                <a:ea typeface="+mj-ea"/>
                <a:cs typeface="Times New Roman" pitchFamily="18" charset="0"/>
              </a:rPr>
              <a:t>Author: </a:t>
            </a:r>
            <a:r>
              <a:rPr lang="en-US" altLang="ko-KR" sz="5400" b="1" dirty="0" err="1">
                <a:latin typeface="Times New Roman" pitchFamily="18" charset="0"/>
                <a:ea typeface="+mj-ea"/>
                <a:cs typeface="Times New Roman" pitchFamily="18" charset="0"/>
              </a:rPr>
              <a:t>GiWon</a:t>
            </a:r>
            <a:r>
              <a:rPr lang="en-US" altLang="ko-KR" sz="5400" b="1" dirty="0">
                <a:latin typeface="Times New Roman" pitchFamily="18" charset="0"/>
                <a:ea typeface="+mj-ea"/>
                <a:cs typeface="Times New Roman" pitchFamily="18" charset="0"/>
              </a:rPr>
              <a:t> Kim, </a:t>
            </a:r>
            <a:r>
              <a:rPr lang="en-US" altLang="ko-KR" sz="5400" b="1" dirty="0" err="1">
                <a:latin typeface="Times New Roman" pitchFamily="18" charset="0"/>
                <a:ea typeface="+mj-ea"/>
                <a:cs typeface="Times New Roman" pitchFamily="18" charset="0"/>
              </a:rPr>
              <a:t>Taewoong</a:t>
            </a:r>
            <a:r>
              <a:rPr lang="en-US" altLang="ko-KR" sz="5400" b="1" dirty="0">
                <a:latin typeface="Times New Roman" pitchFamily="18" charset="0"/>
                <a:ea typeface="+mj-ea"/>
                <a:cs typeface="Times New Roman" pitchFamily="18" charset="0"/>
              </a:rPr>
              <a:t> Kim, </a:t>
            </a:r>
            <a:r>
              <a:rPr lang="en-US" altLang="ko-KR" sz="5400" b="1" dirty="0">
                <a:latin typeface="Times New Roman" pitchFamily="18" charset="0"/>
                <a:cs typeface="Times New Roman" pitchFamily="18" charset="0"/>
              </a:rPr>
              <a:t>Hoang</a:t>
            </a:r>
            <a:r>
              <a:rPr lang="en-US" altLang="ko-KR" sz="5400" b="1" dirty="0">
                <a:latin typeface="Times New Roman" pitchFamily="18" charset="0"/>
                <a:ea typeface="+mj-ea"/>
                <a:cs typeface="Times New Roman" pitchFamily="18" charset="0"/>
              </a:rPr>
              <a:t> Nguyen van and </a:t>
            </a:r>
            <a:r>
              <a:rPr lang="en-US" altLang="ko-KR" sz="5400" b="1" dirty="0" err="1">
                <a:latin typeface="Times New Roman" pitchFamily="18" charset="0"/>
                <a:ea typeface="+mj-ea"/>
                <a:cs typeface="Times New Roman" pitchFamily="18" charset="0"/>
              </a:rPr>
              <a:t>SoYoung</a:t>
            </a:r>
            <a:r>
              <a:rPr lang="en-US" altLang="ko-KR" sz="5400" b="1" dirty="0">
                <a:latin typeface="Times New Roman" pitchFamily="18" charset="0"/>
                <a:ea typeface="+mj-ea"/>
                <a:cs typeface="Times New Roman" pitchFamily="18" charset="0"/>
              </a:rPr>
              <a:t> Kim</a:t>
            </a:r>
          </a:p>
          <a:p>
            <a:pPr defTabSz="4458962">
              <a:defRPr/>
            </a:pPr>
            <a:r>
              <a:rPr lang="en-US" altLang="ko-KR" sz="5400" b="1" dirty="0">
                <a:latin typeface="Times New Roman" pitchFamily="18" charset="0"/>
                <a:ea typeface="+mj-ea"/>
                <a:cs typeface="Times New Roman" pitchFamily="18" charset="0"/>
              </a:rPr>
              <a:t>Affiliation: </a:t>
            </a:r>
            <a:r>
              <a:rPr lang="en-US" altLang="ko-KR" sz="5400" b="1" dirty="0">
                <a:latin typeface="Times New Roman" pitchFamily="18" charset="0"/>
                <a:cs typeface="Times New Roman" pitchFamily="18" charset="0"/>
              </a:rPr>
              <a:t>College of Information and Communication Engineering,</a:t>
            </a:r>
            <a:r>
              <a:rPr lang="ko-KR" altLang="en-US" sz="5400" b="1" dirty="0">
                <a:latin typeface="Times New Roman" pitchFamily="18" charset="0"/>
                <a:ea typeface="+mj-ea"/>
                <a:cs typeface="Times New Roman" pitchFamily="18" charset="0"/>
              </a:rPr>
              <a:t> </a:t>
            </a:r>
            <a:r>
              <a:rPr lang="en-US" altLang="ko-KR" sz="5400" b="1" dirty="0">
                <a:latin typeface="Times New Roman" pitchFamily="18" charset="0"/>
                <a:ea typeface="+mj-ea"/>
                <a:cs typeface="Times New Roman" pitchFamily="18" charset="0"/>
              </a:rPr>
              <a:t>Sungkyunkwan University</a:t>
            </a:r>
          </a:p>
        </p:txBody>
      </p:sp>
      <p:sp>
        <p:nvSpPr>
          <p:cNvPr id="16" name="Rectangle 6">
            <a:extLst>
              <a:ext uri="{FF2B5EF4-FFF2-40B4-BE49-F238E27FC236}">
                <a16:creationId xmlns:a16="http://schemas.microsoft.com/office/drawing/2014/main" id="{2E90CDDC-2797-4AD8-93AE-854A9C3B4E89}"/>
              </a:ext>
            </a:extLst>
          </p:cNvPr>
          <p:cNvSpPr>
            <a:spLocks noChangeArrowheads="1"/>
          </p:cNvSpPr>
          <p:nvPr/>
        </p:nvSpPr>
        <p:spPr bwMode="auto">
          <a:xfrm>
            <a:off x="2920185" y="2285580"/>
            <a:ext cx="266871" cy="14876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132113" tIns="66056" rIns="132113" bIns="66056" numCol="1" anchor="ctr" anchorCtr="0" compatLnSpc="1">
            <a:prstTxWarp prst="textNoShape">
              <a:avLst/>
            </a:prstTxWarp>
            <a:spAutoFit/>
          </a:bodyPr>
          <a:lstStyle/>
          <a:p>
            <a:endParaRPr lang="ko-KR" altLang="en-US"/>
          </a:p>
        </p:txBody>
      </p:sp>
      <p:grpSp>
        <p:nvGrpSpPr>
          <p:cNvPr id="11" name="그룹 10">
            <a:extLst>
              <a:ext uri="{FF2B5EF4-FFF2-40B4-BE49-F238E27FC236}">
                <a16:creationId xmlns:a16="http://schemas.microsoft.com/office/drawing/2014/main" id="{849413E6-5B30-4EBB-A5B6-8EBFDFE12FB8}"/>
              </a:ext>
            </a:extLst>
          </p:cNvPr>
          <p:cNvGrpSpPr/>
          <p:nvPr/>
        </p:nvGrpSpPr>
        <p:grpSpPr>
          <a:xfrm>
            <a:off x="301927" y="7688997"/>
            <a:ext cx="15273340" cy="7707694"/>
            <a:chOff x="301927" y="7841397"/>
            <a:chExt cx="15273340" cy="7707694"/>
          </a:xfrm>
        </p:grpSpPr>
        <p:sp>
          <p:nvSpPr>
            <p:cNvPr id="17" name="Text Box 31">
              <a:extLst>
                <a:ext uri="{FF2B5EF4-FFF2-40B4-BE49-F238E27FC236}">
                  <a16:creationId xmlns:a16="http://schemas.microsoft.com/office/drawing/2014/main" id="{43122D97-6F40-41D9-A310-B345EEBC1510}"/>
                </a:ext>
              </a:extLst>
            </p:cNvPr>
            <p:cNvSpPr txBox="1">
              <a:spLocks noChangeArrowheads="1"/>
            </p:cNvSpPr>
            <p:nvPr/>
          </p:nvSpPr>
          <p:spPr bwMode="auto">
            <a:xfrm>
              <a:off x="301927" y="9146353"/>
              <a:ext cx="15273340" cy="6402738"/>
            </a:xfrm>
            <a:prstGeom prst="rect">
              <a:avLst/>
            </a:prstGeom>
            <a:noFill/>
            <a:ln w="9525">
              <a:noFill/>
              <a:prstDash val="dash"/>
              <a:miter lim="800000"/>
              <a:headEnd/>
              <a:tailEnd/>
            </a:ln>
          </p:spPr>
          <p:txBody>
            <a:bodyPr lIns="130032" tIns="67617" rIns="130032" bIns="67617"/>
            <a:lstStyle/>
            <a:p>
              <a:r>
                <a:rPr lang="en-US" altLang="ko-KR" sz="4800" dirty="0">
                  <a:latin typeface="Times New Roman" panose="02020603050405020304" pitchFamily="18" charset="0"/>
                  <a:cs typeface="Times New Roman" panose="02020603050405020304" pitchFamily="18" charset="0"/>
                </a:rPr>
                <a:t>The amplitude of peak voltage at the switching node of the DC-DC converter determines the electromagnetic emission (EMI) that affects noise problem in mobile systems. Active damping circuit is used to reduce this peak voltage. This can lead to an effect through slew-rate control. The proposed method is applied to the buck DC-DC converter and the EMI reduction of 5 dB is shown through simulation results. This design was manufactured using IDEC MPW using DB </a:t>
              </a:r>
              <a:r>
                <a:rPr lang="en-US" altLang="ko-KR" sz="4800">
                  <a:latin typeface="Times New Roman" panose="02020603050405020304" pitchFamily="18" charset="0"/>
                  <a:cs typeface="Times New Roman" panose="02020603050405020304" pitchFamily="18" charset="0"/>
                </a:rPr>
                <a:t>hitek </a:t>
              </a:r>
              <a:r>
                <a:rPr lang="en-US" altLang="ko-KR" sz="4800" dirty="0">
                  <a:latin typeface="Times New Roman" panose="02020603050405020304" pitchFamily="18" charset="0"/>
                  <a:cs typeface="Times New Roman" panose="02020603050405020304" pitchFamily="18" charset="0"/>
                </a:rPr>
                <a:t>0.18</a:t>
              </a:r>
              <a:r>
                <a:rPr lang="el-GR" altLang="ko-KR" sz="4800" dirty="0">
                  <a:latin typeface="Times New Roman" panose="02020603050405020304" pitchFamily="18" charset="0"/>
                  <a:ea typeface="맑은 고딕" panose="020B0503020000020004" pitchFamily="50" charset="-127"/>
                  <a:cs typeface="Times New Roman" panose="02020603050405020304" pitchFamily="18" charset="0"/>
                </a:rPr>
                <a:t>μ</a:t>
              </a:r>
              <a:r>
                <a:rPr lang="en-US" altLang="ko-KR" sz="4800" dirty="0">
                  <a:latin typeface="Times New Roman" panose="02020603050405020304" pitchFamily="18" charset="0"/>
                  <a:cs typeface="Times New Roman" panose="02020603050405020304" pitchFamily="18" charset="0"/>
                </a:rPr>
                <a:t>m process. </a:t>
              </a:r>
            </a:p>
          </p:txBody>
        </p:sp>
        <p:sp>
          <p:nvSpPr>
            <p:cNvPr id="2" name="AutoShape 19">
              <a:extLst>
                <a:ext uri="{FF2B5EF4-FFF2-40B4-BE49-F238E27FC236}">
                  <a16:creationId xmlns:a16="http://schemas.microsoft.com/office/drawing/2014/main" id="{D5012D75-7B42-4478-9FF5-15C424EB284D}"/>
                </a:ext>
              </a:extLst>
            </p:cNvPr>
            <p:cNvSpPr>
              <a:spLocks noChangeArrowheads="1"/>
            </p:cNvSpPr>
            <p:nvPr/>
          </p:nvSpPr>
          <p:spPr bwMode="auto">
            <a:xfrm>
              <a:off x="343842" y="7841397"/>
              <a:ext cx="14015465" cy="1096093"/>
            </a:xfrm>
            <a:prstGeom prst="flowChartAlternateProcess">
              <a:avLst/>
            </a:prstGeom>
            <a:gradFill flip="none" rotWithShape="1">
              <a:gsLst>
                <a:gs pos="0">
                  <a:srgbClr val="336699"/>
                </a:gs>
                <a:gs pos="100000">
                  <a:schemeClr val="bg1"/>
                </a:gs>
              </a:gsLst>
              <a:lin ang="0" scaled="1"/>
              <a:tileRect/>
            </a:gradFill>
            <a:ln w="9525">
              <a:noFill/>
              <a:miter lim="800000"/>
              <a:headEnd/>
              <a:tailEnd/>
            </a:ln>
            <a:effectLst/>
          </p:spPr>
          <p:txBody>
            <a:bodyPr wrap="none" lIns="138084" tIns="69043" rIns="138084" bIns="69043" anchor="ctr"/>
            <a:lstStyle/>
            <a:p>
              <a:pPr defTabSz="4456566">
                <a:defRPr/>
              </a:pPr>
              <a:r>
                <a:rPr lang="en-US" altLang="ko-KR" sz="5000" b="1" dirty="0">
                  <a:latin typeface="+mj-lt"/>
                  <a:ea typeface="+mj-ea"/>
                  <a:cs typeface="Times New Roman" panose="02020603050405020304" pitchFamily="18" charset="0"/>
                </a:rPr>
                <a:t>Introduction</a:t>
              </a:r>
              <a:endParaRPr lang="ko-KR" altLang="en-US" sz="5000" b="1" dirty="0">
                <a:latin typeface="+mj-lt"/>
                <a:ea typeface="+mj-ea"/>
                <a:cs typeface="Times New Roman" panose="02020603050405020304" pitchFamily="18" charset="0"/>
              </a:endParaRPr>
            </a:p>
          </p:txBody>
        </p:sp>
      </p:grpSp>
      <p:sp>
        <p:nvSpPr>
          <p:cNvPr id="46" name="TextBox 45">
            <a:extLst>
              <a:ext uri="{FF2B5EF4-FFF2-40B4-BE49-F238E27FC236}">
                <a16:creationId xmlns:a16="http://schemas.microsoft.com/office/drawing/2014/main" id="{216A2E36-8E0C-464A-A5CC-7AE6E00715B0}"/>
              </a:ext>
            </a:extLst>
          </p:cNvPr>
          <p:cNvSpPr txBox="1"/>
          <p:nvPr/>
        </p:nvSpPr>
        <p:spPr>
          <a:xfrm>
            <a:off x="16110342" y="19266850"/>
            <a:ext cx="14164871" cy="5265934"/>
          </a:xfrm>
          <a:prstGeom prst="rect">
            <a:avLst/>
          </a:prstGeom>
          <a:noFill/>
        </p:spPr>
        <p:txBody>
          <a:bodyPr wrap="square" lIns="94366" tIns="47183" rIns="94366" bIns="47183" rtlCol="0">
            <a:spAutoFit/>
          </a:bodyPr>
          <a:lstStyle/>
          <a:p>
            <a:pPr indent="457200"/>
            <a:r>
              <a:rPr lang="en-US" altLang="ko-KR" sz="4800" dirty="0">
                <a:latin typeface="Times New Roman" panose="02020603050405020304" pitchFamily="18" charset="0"/>
                <a:cs typeface="Times New Roman" panose="02020603050405020304" pitchFamily="18" charset="0"/>
              </a:rPr>
              <a:t>We set the target spec before chip production and verified it by simulation. Fig 3. shows switching node voltage, Fig 3.(a) is in linear scale, Fig 3.(b)  is in log scale. Waveforms shows the reduction of 5dB at 2.18GHz with damping circuit. The damping circuits shows more reduction at higher frequencies.</a:t>
            </a:r>
          </a:p>
          <a:p>
            <a:pPr indent="457200"/>
            <a:endParaRPr lang="en-US" altLang="ko-KR" sz="4800" dirty="0">
              <a:latin typeface="Times New Roman" panose="02020603050405020304" pitchFamily="18" charset="0"/>
              <a:cs typeface="Times New Roman" panose="02020603050405020304" pitchFamily="18" charset="0"/>
            </a:endParaRPr>
          </a:p>
        </p:txBody>
      </p:sp>
      <p:grpSp>
        <p:nvGrpSpPr>
          <p:cNvPr id="13" name="그룹 12">
            <a:extLst>
              <a:ext uri="{FF2B5EF4-FFF2-40B4-BE49-F238E27FC236}">
                <a16:creationId xmlns:a16="http://schemas.microsoft.com/office/drawing/2014/main" id="{58635D2F-22B9-48FA-9CA9-D6DF9108C62D}"/>
              </a:ext>
            </a:extLst>
          </p:cNvPr>
          <p:cNvGrpSpPr/>
          <p:nvPr/>
        </p:nvGrpSpPr>
        <p:grpSpPr>
          <a:xfrm>
            <a:off x="15765144" y="11075833"/>
            <a:ext cx="14268235" cy="8018490"/>
            <a:chOff x="15615783" y="13223490"/>
            <a:chExt cx="14268235" cy="8018490"/>
          </a:xfrm>
        </p:grpSpPr>
        <p:sp>
          <p:nvSpPr>
            <p:cNvPr id="121" name="AutoShape 19">
              <a:extLst>
                <a:ext uri="{FF2B5EF4-FFF2-40B4-BE49-F238E27FC236}">
                  <a16:creationId xmlns:a16="http://schemas.microsoft.com/office/drawing/2014/main" id="{B83F52AC-1547-4E50-BA8A-B6726471C83D}"/>
                </a:ext>
              </a:extLst>
            </p:cNvPr>
            <p:cNvSpPr>
              <a:spLocks noChangeArrowheads="1"/>
            </p:cNvSpPr>
            <p:nvPr/>
          </p:nvSpPr>
          <p:spPr bwMode="auto">
            <a:xfrm>
              <a:off x="15868553" y="13223490"/>
              <a:ext cx="14015465" cy="1096093"/>
            </a:xfrm>
            <a:prstGeom prst="flowChartAlternateProcess">
              <a:avLst/>
            </a:prstGeom>
            <a:gradFill flip="none" rotWithShape="1">
              <a:gsLst>
                <a:gs pos="0">
                  <a:srgbClr val="336699"/>
                </a:gs>
                <a:gs pos="100000">
                  <a:schemeClr val="bg1"/>
                </a:gs>
              </a:gsLst>
              <a:lin ang="0" scaled="1"/>
              <a:tileRect/>
            </a:gradFill>
            <a:ln w="9525">
              <a:noFill/>
              <a:miter lim="800000"/>
              <a:headEnd/>
              <a:tailEnd/>
            </a:ln>
            <a:effectLst/>
          </p:spPr>
          <p:txBody>
            <a:bodyPr wrap="none" lIns="138084" tIns="69043" rIns="138084" bIns="69043" anchor="ctr"/>
            <a:lstStyle/>
            <a:p>
              <a:pPr defTabSz="4456566">
                <a:defRPr/>
              </a:pPr>
              <a:r>
                <a:rPr lang="en-US" altLang="ko-KR" sz="5000" b="1" dirty="0">
                  <a:latin typeface="+mj-lt"/>
                  <a:ea typeface="+mj-ea"/>
                  <a:cs typeface="Times New Roman" panose="02020603050405020304" pitchFamily="18" charset="0"/>
                </a:rPr>
                <a:t>Simulation Results</a:t>
              </a:r>
              <a:endParaRPr lang="ko-KR" altLang="en-US" sz="5000" b="1" dirty="0">
                <a:latin typeface="+mj-lt"/>
                <a:ea typeface="+mj-ea"/>
                <a:cs typeface="Times New Roman" panose="02020603050405020304" pitchFamily="18" charset="0"/>
              </a:endParaRPr>
            </a:p>
          </p:txBody>
        </p:sp>
        <p:pic>
          <p:nvPicPr>
            <p:cNvPr id="191" name="그림 190">
              <a:extLst>
                <a:ext uri="{FF2B5EF4-FFF2-40B4-BE49-F238E27FC236}">
                  <a16:creationId xmlns:a16="http://schemas.microsoft.com/office/drawing/2014/main" id="{CA293742-C8DC-4AD0-824F-B5ABFD0CBE36}"/>
                </a:ext>
              </a:extLst>
            </p:cNvPr>
            <p:cNvPicPr>
              <a:picLocks noChangeAspect="1"/>
            </p:cNvPicPr>
            <p:nvPr/>
          </p:nvPicPr>
          <p:blipFill>
            <a:blip r:embed="rId2"/>
            <a:stretch>
              <a:fillRect/>
            </a:stretch>
          </p:blipFill>
          <p:spPr>
            <a:xfrm>
              <a:off x="15615783" y="14371758"/>
              <a:ext cx="14253850" cy="5457040"/>
            </a:xfrm>
            <a:prstGeom prst="rect">
              <a:avLst/>
            </a:prstGeom>
          </p:spPr>
        </p:pic>
        <p:sp>
          <p:nvSpPr>
            <p:cNvPr id="193" name="직사각형 192">
              <a:extLst>
                <a:ext uri="{FF2B5EF4-FFF2-40B4-BE49-F238E27FC236}">
                  <a16:creationId xmlns:a16="http://schemas.microsoft.com/office/drawing/2014/main" id="{6886E565-3C9B-45E1-8242-57E2BC16A8D7}"/>
                </a:ext>
              </a:extLst>
            </p:cNvPr>
            <p:cNvSpPr/>
            <p:nvPr/>
          </p:nvSpPr>
          <p:spPr>
            <a:xfrm>
              <a:off x="17385322" y="20469584"/>
              <a:ext cx="12094370" cy="772396"/>
            </a:xfrm>
            <a:prstGeom prst="rect">
              <a:avLst/>
            </a:prstGeom>
          </p:spPr>
          <p:txBody>
            <a:bodyPr wrap="square" lIns="94366" tIns="47183" rIns="94366" bIns="47183">
              <a:spAutoFit/>
            </a:bodyPr>
            <a:lstStyle/>
            <a:p>
              <a:pPr algn="ctr"/>
              <a:r>
                <a:rPr lang="en-US" altLang="ko-KR" sz="4400" b="1" dirty="0">
                  <a:latin typeface="Times New Roman" panose="02020603050405020304" pitchFamily="18" charset="0"/>
                  <a:cs typeface="Times New Roman" panose="02020603050405020304" pitchFamily="18" charset="0"/>
                </a:rPr>
                <a:t>Fig 3. FFT results of switching node voltage</a:t>
              </a:r>
              <a:endParaRPr lang="ko-KR" altLang="en-US" sz="4400" b="1" dirty="0">
                <a:latin typeface="Times New Roman" panose="02020603050405020304" pitchFamily="18" charset="0"/>
                <a:cs typeface="Times New Roman" panose="02020603050405020304" pitchFamily="18" charset="0"/>
              </a:endParaRPr>
            </a:p>
          </p:txBody>
        </p:sp>
        <p:sp>
          <p:nvSpPr>
            <p:cNvPr id="195" name="직사각형 194">
              <a:extLst>
                <a:ext uri="{FF2B5EF4-FFF2-40B4-BE49-F238E27FC236}">
                  <a16:creationId xmlns:a16="http://schemas.microsoft.com/office/drawing/2014/main" id="{29BC65FD-044D-4DB5-9337-CFE7DFC0B812}"/>
                </a:ext>
              </a:extLst>
            </p:cNvPr>
            <p:cNvSpPr/>
            <p:nvPr/>
          </p:nvSpPr>
          <p:spPr>
            <a:xfrm>
              <a:off x="15990904" y="19589476"/>
              <a:ext cx="7021536" cy="787785"/>
            </a:xfrm>
            <a:prstGeom prst="rect">
              <a:avLst/>
            </a:prstGeom>
          </p:spPr>
          <p:txBody>
            <a:bodyPr wrap="square" lIns="94366" tIns="47183" rIns="94366" bIns="47183">
              <a:spAutoFit/>
            </a:bodyPr>
            <a:lstStyle/>
            <a:p>
              <a:pPr algn="ctr"/>
              <a:r>
                <a:rPr lang="en-US" altLang="ko-KR" sz="4500" b="1" dirty="0">
                  <a:latin typeface="Times New Roman" panose="02020603050405020304" pitchFamily="18" charset="0"/>
                  <a:cs typeface="Times New Roman" panose="02020603050405020304" pitchFamily="18" charset="0"/>
                </a:rPr>
                <a:t>(a) Linear scale on X-axis</a:t>
              </a:r>
              <a:endParaRPr lang="ko-KR" altLang="en-US" sz="4500" b="1" dirty="0">
                <a:latin typeface="Times New Roman" panose="02020603050405020304" pitchFamily="18" charset="0"/>
                <a:cs typeface="Times New Roman" panose="02020603050405020304" pitchFamily="18" charset="0"/>
              </a:endParaRPr>
            </a:p>
          </p:txBody>
        </p:sp>
        <p:sp>
          <p:nvSpPr>
            <p:cNvPr id="197" name="직사각형 196">
              <a:extLst>
                <a:ext uri="{FF2B5EF4-FFF2-40B4-BE49-F238E27FC236}">
                  <a16:creationId xmlns:a16="http://schemas.microsoft.com/office/drawing/2014/main" id="{033241F8-B0D5-4D30-AF98-5A0D6916ABA1}"/>
                </a:ext>
              </a:extLst>
            </p:cNvPr>
            <p:cNvSpPr/>
            <p:nvPr/>
          </p:nvSpPr>
          <p:spPr>
            <a:xfrm>
              <a:off x="23990341" y="19589477"/>
              <a:ext cx="5854213" cy="787785"/>
            </a:xfrm>
            <a:prstGeom prst="rect">
              <a:avLst/>
            </a:prstGeom>
          </p:spPr>
          <p:txBody>
            <a:bodyPr wrap="square" lIns="94366" tIns="47183" rIns="94366" bIns="47183">
              <a:spAutoFit/>
            </a:bodyPr>
            <a:lstStyle/>
            <a:p>
              <a:pPr algn="ctr"/>
              <a:r>
                <a:rPr lang="en-US" altLang="ko-KR" sz="4500" b="1" dirty="0">
                  <a:latin typeface="Times New Roman" panose="02020603050405020304" pitchFamily="18" charset="0"/>
                  <a:cs typeface="Times New Roman" panose="02020603050405020304" pitchFamily="18" charset="0"/>
                </a:rPr>
                <a:t>(b) Log scale on X-axis</a:t>
              </a:r>
              <a:endParaRPr lang="ko-KR" altLang="en-US" sz="4500" b="1" dirty="0">
                <a:latin typeface="Times New Roman" panose="02020603050405020304" pitchFamily="18" charset="0"/>
                <a:cs typeface="Times New Roman" panose="02020603050405020304" pitchFamily="18" charset="0"/>
              </a:endParaRPr>
            </a:p>
          </p:txBody>
        </p:sp>
      </p:grpSp>
      <p:grpSp>
        <p:nvGrpSpPr>
          <p:cNvPr id="3" name="그룹 2">
            <a:extLst>
              <a:ext uri="{FF2B5EF4-FFF2-40B4-BE49-F238E27FC236}">
                <a16:creationId xmlns:a16="http://schemas.microsoft.com/office/drawing/2014/main" id="{93B87F3A-05D2-406B-AA57-6C461EA743AB}"/>
              </a:ext>
            </a:extLst>
          </p:cNvPr>
          <p:cNvGrpSpPr/>
          <p:nvPr/>
        </p:nvGrpSpPr>
        <p:grpSpPr>
          <a:xfrm>
            <a:off x="-40315" y="15828926"/>
            <a:ext cx="16075409" cy="14106768"/>
            <a:chOff x="-40315" y="30586326"/>
            <a:chExt cx="16075409" cy="14106768"/>
          </a:xfrm>
        </p:grpSpPr>
        <p:sp>
          <p:nvSpPr>
            <p:cNvPr id="31" name="직사각형 30">
              <a:extLst>
                <a:ext uri="{FF2B5EF4-FFF2-40B4-BE49-F238E27FC236}">
                  <a16:creationId xmlns:a16="http://schemas.microsoft.com/office/drawing/2014/main" id="{94F46572-441F-4D7A-B24B-D5AC197D1FB9}"/>
                </a:ext>
              </a:extLst>
            </p:cNvPr>
            <p:cNvSpPr/>
            <p:nvPr/>
          </p:nvSpPr>
          <p:spPr>
            <a:xfrm>
              <a:off x="1847551" y="38654764"/>
              <a:ext cx="10632746" cy="833951"/>
            </a:xfrm>
            <a:prstGeom prst="rect">
              <a:avLst/>
            </a:prstGeom>
          </p:spPr>
          <p:txBody>
            <a:bodyPr wrap="square" lIns="94366" tIns="47183" rIns="94366" bIns="47183">
              <a:spAutoFit/>
            </a:bodyPr>
            <a:lstStyle/>
            <a:p>
              <a:pPr algn="ctr"/>
              <a:r>
                <a:rPr lang="en-US" altLang="ko-KR" sz="4800" b="1" dirty="0">
                  <a:latin typeface="Times New Roman" panose="02020603050405020304" pitchFamily="18" charset="0"/>
                  <a:cs typeface="Times New Roman" panose="02020603050405020304" pitchFamily="18" charset="0"/>
                </a:rPr>
                <a:t>Fig 1. Proposed circuit</a:t>
              </a:r>
              <a:endParaRPr lang="ko-KR" altLang="en-US" sz="4800" b="1" dirty="0">
                <a:latin typeface="Times New Roman" panose="02020603050405020304" pitchFamily="18" charset="0"/>
                <a:cs typeface="Times New Roman" panose="02020603050405020304" pitchFamily="18" charset="0"/>
              </a:endParaRPr>
            </a:p>
          </p:txBody>
        </p:sp>
        <p:sp>
          <p:nvSpPr>
            <p:cNvPr id="158" name="AutoShape 19">
              <a:extLst>
                <a:ext uri="{FF2B5EF4-FFF2-40B4-BE49-F238E27FC236}">
                  <a16:creationId xmlns:a16="http://schemas.microsoft.com/office/drawing/2014/main" id="{1E406B97-76B2-49D9-A9C8-61258E9457BF}"/>
                </a:ext>
              </a:extLst>
            </p:cNvPr>
            <p:cNvSpPr>
              <a:spLocks noChangeArrowheads="1"/>
            </p:cNvSpPr>
            <p:nvPr/>
          </p:nvSpPr>
          <p:spPr bwMode="auto">
            <a:xfrm>
              <a:off x="343842" y="30586326"/>
              <a:ext cx="14015465" cy="1096093"/>
            </a:xfrm>
            <a:prstGeom prst="flowChartAlternateProcess">
              <a:avLst/>
            </a:prstGeom>
            <a:gradFill flip="none" rotWithShape="1">
              <a:gsLst>
                <a:gs pos="0">
                  <a:srgbClr val="336699"/>
                </a:gs>
                <a:gs pos="100000">
                  <a:schemeClr val="bg1"/>
                </a:gs>
              </a:gsLst>
              <a:lin ang="0" scaled="1"/>
              <a:tileRect/>
            </a:gradFill>
            <a:ln w="9525">
              <a:noFill/>
              <a:miter lim="800000"/>
              <a:headEnd/>
              <a:tailEnd/>
            </a:ln>
            <a:effectLst/>
          </p:spPr>
          <p:txBody>
            <a:bodyPr wrap="none" lIns="138084" tIns="69043" rIns="138084" bIns="69043" anchor="ctr"/>
            <a:lstStyle/>
            <a:p>
              <a:pPr defTabSz="4456566">
                <a:defRPr/>
              </a:pPr>
              <a:r>
                <a:rPr lang="en-US" altLang="ko-KR" sz="4800" b="1" dirty="0">
                  <a:latin typeface="+mj-lt"/>
                  <a:ea typeface="+mj-ea"/>
                  <a:cs typeface="Times New Roman" panose="02020603050405020304" pitchFamily="18" charset="0"/>
                </a:rPr>
                <a:t>Proposed Circuit : Active Damping Circuit</a:t>
              </a:r>
              <a:endParaRPr lang="ko-KR" altLang="en-US" sz="4800" b="1" dirty="0">
                <a:latin typeface="+mj-lt"/>
                <a:ea typeface="+mj-ea"/>
                <a:cs typeface="Times New Roman" panose="02020603050405020304" pitchFamily="18" charset="0"/>
              </a:endParaRPr>
            </a:p>
          </p:txBody>
        </p:sp>
        <p:grpSp>
          <p:nvGrpSpPr>
            <p:cNvPr id="177" name="그룹 176">
              <a:extLst>
                <a:ext uri="{FF2B5EF4-FFF2-40B4-BE49-F238E27FC236}">
                  <a16:creationId xmlns:a16="http://schemas.microsoft.com/office/drawing/2014/main" id="{DCEC6F0D-A7F3-4127-B954-544DA285BDAF}"/>
                </a:ext>
              </a:extLst>
            </p:cNvPr>
            <p:cNvGrpSpPr/>
            <p:nvPr/>
          </p:nvGrpSpPr>
          <p:grpSpPr>
            <a:xfrm>
              <a:off x="621412" y="32286637"/>
              <a:ext cx="4734323" cy="5038498"/>
              <a:chOff x="4969822" y="655079"/>
              <a:chExt cx="3271304" cy="3409952"/>
            </a:xfrm>
          </p:grpSpPr>
          <p:pic>
            <p:nvPicPr>
              <p:cNvPr id="175" name="그림 174">
                <a:extLst>
                  <a:ext uri="{FF2B5EF4-FFF2-40B4-BE49-F238E27FC236}">
                    <a16:creationId xmlns:a16="http://schemas.microsoft.com/office/drawing/2014/main" id="{497E0E5D-C144-40CC-98D6-B8B77EB70369}"/>
                  </a:ext>
                </a:extLst>
              </p:cNvPr>
              <p:cNvPicPr>
                <a:picLocks noChangeAspect="1"/>
              </p:cNvPicPr>
              <p:nvPr/>
            </p:nvPicPr>
            <p:blipFill>
              <a:blip r:embed="rId3"/>
              <a:stretch>
                <a:fillRect/>
              </a:stretch>
            </p:blipFill>
            <p:spPr>
              <a:xfrm>
                <a:off x="4969822" y="655080"/>
                <a:ext cx="3271304" cy="3409951"/>
              </a:xfrm>
              <a:prstGeom prst="rect">
                <a:avLst/>
              </a:prstGeom>
            </p:spPr>
          </p:pic>
          <p:sp>
            <p:nvSpPr>
              <p:cNvPr id="176" name="직사각형 175">
                <a:extLst>
                  <a:ext uri="{FF2B5EF4-FFF2-40B4-BE49-F238E27FC236}">
                    <a16:creationId xmlns:a16="http://schemas.microsoft.com/office/drawing/2014/main" id="{79D588E5-AAC8-4B4B-A8B6-2525C08E8AB4}"/>
                  </a:ext>
                </a:extLst>
              </p:cNvPr>
              <p:cNvSpPr/>
              <p:nvPr/>
            </p:nvSpPr>
            <p:spPr bwMode="auto">
              <a:xfrm>
                <a:off x="6605473" y="655079"/>
                <a:ext cx="375897" cy="331892"/>
              </a:xfrm>
              <a:prstGeom prst="rect">
                <a:avLst/>
              </a:prstGeom>
              <a:noFill/>
              <a:ln w="38100" cap="flat" cmpd="sng" algn="ctr">
                <a:solidFill>
                  <a:srgbClr val="00B050"/>
                </a:solidFill>
                <a:prstDash val="sysDash"/>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1" hangingPunct="1">
                  <a:lnSpc>
                    <a:spcPct val="100000"/>
                  </a:lnSpc>
                  <a:spcBef>
                    <a:spcPct val="0"/>
                  </a:spcBef>
                  <a:spcAft>
                    <a:spcPct val="0"/>
                  </a:spcAft>
                  <a:buClrTx/>
                  <a:buSzTx/>
                  <a:buFontTx/>
                  <a:buNone/>
                  <a:tabLst/>
                </a:pPr>
                <a:endParaRPr kumimoji="1" lang="ko-KR" altLang="en-US" sz="1050" b="1" i="0" u="none" strike="noStrike" cap="none" normalizeH="0" baseline="0">
                  <a:ln>
                    <a:noFill/>
                  </a:ln>
                  <a:solidFill>
                    <a:schemeClr val="tx1"/>
                  </a:solidFill>
                  <a:effectLst/>
                  <a:latin typeface="굴림" pitchFamily="50" charset="-127"/>
                  <a:ea typeface="굴림" pitchFamily="50" charset="-127"/>
                </a:endParaRPr>
              </a:p>
            </p:txBody>
          </p:sp>
        </p:grpSp>
        <p:grpSp>
          <p:nvGrpSpPr>
            <p:cNvPr id="182" name="그룹 181">
              <a:extLst>
                <a:ext uri="{FF2B5EF4-FFF2-40B4-BE49-F238E27FC236}">
                  <a16:creationId xmlns:a16="http://schemas.microsoft.com/office/drawing/2014/main" id="{4669A3F5-F032-4D10-8BCC-EF63C04523AF}"/>
                </a:ext>
              </a:extLst>
            </p:cNvPr>
            <p:cNvGrpSpPr/>
            <p:nvPr/>
          </p:nvGrpSpPr>
          <p:grpSpPr>
            <a:xfrm>
              <a:off x="5635856" y="31935465"/>
              <a:ext cx="9501750" cy="5854352"/>
              <a:chOff x="241420" y="2792970"/>
              <a:chExt cx="6162675" cy="3409950"/>
            </a:xfrm>
          </p:grpSpPr>
          <p:pic>
            <p:nvPicPr>
              <p:cNvPr id="179" name="그림 178">
                <a:extLst>
                  <a:ext uri="{FF2B5EF4-FFF2-40B4-BE49-F238E27FC236}">
                    <a16:creationId xmlns:a16="http://schemas.microsoft.com/office/drawing/2014/main" id="{1881E854-BFE8-4D9C-8998-E2A21DC7360F}"/>
                  </a:ext>
                </a:extLst>
              </p:cNvPr>
              <p:cNvPicPr>
                <a:picLocks noChangeAspect="1"/>
              </p:cNvPicPr>
              <p:nvPr/>
            </p:nvPicPr>
            <p:blipFill>
              <a:blip r:embed="rId4"/>
              <a:stretch>
                <a:fillRect/>
              </a:stretch>
            </p:blipFill>
            <p:spPr>
              <a:xfrm>
                <a:off x="241420" y="2792970"/>
                <a:ext cx="6162675" cy="3409950"/>
              </a:xfrm>
              <a:prstGeom prst="rect">
                <a:avLst/>
              </a:prstGeom>
            </p:spPr>
          </p:pic>
          <p:sp>
            <p:nvSpPr>
              <p:cNvPr id="180" name="직사각형 179">
                <a:extLst>
                  <a:ext uri="{FF2B5EF4-FFF2-40B4-BE49-F238E27FC236}">
                    <a16:creationId xmlns:a16="http://schemas.microsoft.com/office/drawing/2014/main" id="{87A471FB-5DBE-4C50-B940-68667B8F4217}"/>
                  </a:ext>
                </a:extLst>
              </p:cNvPr>
              <p:cNvSpPr/>
              <p:nvPr/>
            </p:nvSpPr>
            <p:spPr bwMode="auto">
              <a:xfrm>
                <a:off x="2888343" y="4152632"/>
                <a:ext cx="406400" cy="281998"/>
              </a:xfrm>
              <a:prstGeom prst="rect">
                <a:avLst/>
              </a:prstGeom>
              <a:noFill/>
              <a:ln w="57150" cap="flat" cmpd="sng" algn="ctr">
                <a:solidFill>
                  <a:srgbClr val="FF0000"/>
                </a:solidFill>
                <a:prstDash val="sysDash"/>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1" hangingPunct="1">
                  <a:lnSpc>
                    <a:spcPct val="100000"/>
                  </a:lnSpc>
                  <a:spcBef>
                    <a:spcPct val="0"/>
                  </a:spcBef>
                  <a:spcAft>
                    <a:spcPct val="0"/>
                  </a:spcAft>
                  <a:buClrTx/>
                  <a:buSzTx/>
                  <a:buFontTx/>
                  <a:buNone/>
                  <a:tabLst/>
                </a:pPr>
                <a:endParaRPr kumimoji="1" lang="ko-KR" altLang="en-US" sz="1050" b="1" i="0" u="none" strike="noStrike" cap="none" normalizeH="0" baseline="0">
                  <a:ln>
                    <a:noFill/>
                  </a:ln>
                  <a:solidFill>
                    <a:schemeClr val="tx1"/>
                  </a:solidFill>
                  <a:effectLst/>
                  <a:latin typeface="굴림" pitchFamily="50" charset="-127"/>
                  <a:ea typeface="굴림" pitchFamily="50" charset="-127"/>
                </a:endParaRPr>
              </a:p>
            </p:txBody>
          </p:sp>
          <p:sp>
            <p:nvSpPr>
              <p:cNvPr id="181" name="직사각형 180">
                <a:extLst>
                  <a:ext uri="{FF2B5EF4-FFF2-40B4-BE49-F238E27FC236}">
                    <a16:creationId xmlns:a16="http://schemas.microsoft.com/office/drawing/2014/main" id="{B5671A2E-E68B-48C5-A464-DFF88EA913B1}"/>
                  </a:ext>
                </a:extLst>
              </p:cNvPr>
              <p:cNvSpPr/>
              <p:nvPr/>
            </p:nvSpPr>
            <p:spPr bwMode="auto">
              <a:xfrm>
                <a:off x="2460477" y="2851027"/>
                <a:ext cx="406400" cy="281998"/>
              </a:xfrm>
              <a:prstGeom prst="rect">
                <a:avLst/>
              </a:prstGeom>
              <a:noFill/>
              <a:ln w="38100" cap="flat" cmpd="sng" algn="ctr">
                <a:solidFill>
                  <a:srgbClr val="00B050"/>
                </a:solidFill>
                <a:prstDash val="sysDash"/>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1" hangingPunct="1">
                  <a:lnSpc>
                    <a:spcPct val="100000"/>
                  </a:lnSpc>
                  <a:spcBef>
                    <a:spcPct val="0"/>
                  </a:spcBef>
                  <a:spcAft>
                    <a:spcPct val="0"/>
                  </a:spcAft>
                  <a:buClrTx/>
                  <a:buSzTx/>
                  <a:buFontTx/>
                  <a:buNone/>
                  <a:tabLst/>
                </a:pPr>
                <a:endParaRPr kumimoji="1" lang="ko-KR" altLang="en-US" sz="1050" b="1" i="0" u="none" strike="noStrike" cap="none" normalizeH="0" baseline="0">
                  <a:ln>
                    <a:noFill/>
                  </a:ln>
                  <a:solidFill>
                    <a:schemeClr val="tx1"/>
                  </a:solidFill>
                  <a:effectLst/>
                  <a:latin typeface="굴림" pitchFamily="50" charset="-127"/>
                  <a:ea typeface="굴림" pitchFamily="50" charset="-127"/>
                </a:endParaRPr>
              </a:p>
            </p:txBody>
          </p:sp>
        </p:grpSp>
        <p:sp>
          <p:nvSpPr>
            <p:cNvPr id="184" name="직사각형 183">
              <a:extLst>
                <a:ext uri="{FF2B5EF4-FFF2-40B4-BE49-F238E27FC236}">
                  <a16:creationId xmlns:a16="http://schemas.microsoft.com/office/drawing/2014/main" id="{25D78A2A-AE63-47E5-A2E0-AB156832F2A2}"/>
                </a:ext>
              </a:extLst>
            </p:cNvPr>
            <p:cNvSpPr/>
            <p:nvPr/>
          </p:nvSpPr>
          <p:spPr>
            <a:xfrm>
              <a:off x="-40315" y="37669021"/>
              <a:ext cx="5504023" cy="833951"/>
            </a:xfrm>
            <a:prstGeom prst="rect">
              <a:avLst/>
            </a:prstGeom>
          </p:spPr>
          <p:txBody>
            <a:bodyPr wrap="square" lIns="94366" tIns="47183" rIns="94366" bIns="47183">
              <a:spAutoFit/>
            </a:bodyPr>
            <a:lstStyle/>
            <a:p>
              <a:pPr algn="ctr"/>
              <a:r>
                <a:rPr lang="en-US" altLang="ko-KR" sz="4800" b="1" dirty="0">
                  <a:latin typeface="Times New Roman" panose="02020603050405020304" pitchFamily="18" charset="0"/>
                  <a:cs typeface="Times New Roman" panose="02020603050405020304" pitchFamily="18" charset="0"/>
                </a:rPr>
                <a:t>(a) Damping circuit</a:t>
              </a:r>
              <a:endParaRPr lang="ko-KR" altLang="en-US" sz="4800" b="1" dirty="0">
                <a:latin typeface="Times New Roman" panose="02020603050405020304" pitchFamily="18" charset="0"/>
                <a:cs typeface="Times New Roman" panose="02020603050405020304" pitchFamily="18" charset="0"/>
              </a:endParaRPr>
            </a:p>
          </p:txBody>
        </p:sp>
        <p:sp>
          <p:nvSpPr>
            <p:cNvPr id="186" name="직사각형 185">
              <a:extLst>
                <a:ext uri="{FF2B5EF4-FFF2-40B4-BE49-F238E27FC236}">
                  <a16:creationId xmlns:a16="http://schemas.microsoft.com/office/drawing/2014/main" id="{19EEFD1F-4084-4B54-A912-7ED3414262CA}"/>
                </a:ext>
              </a:extLst>
            </p:cNvPr>
            <p:cNvSpPr/>
            <p:nvPr/>
          </p:nvSpPr>
          <p:spPr>
            <a:xfrm>
              <a:off x="4780565" y="37674034"/>
              <a:ext cx="11254529" cy="833951"/>
            </a:xfrm>
            <a:prstGeom prst="rect">
              <a:avLst/>
            </a:prstGeom>
          </p:spPr>
          <p:txBody>
            <a:bodyPr wrap="square" lIns="94366" tIns="47183" rIns="94366" bIns="47183">
              <a:spAutoFit/>
            </a:bodyPr>
            <a:lstStyle/>
            <a:p>
              <a:pPr algn="ctr"/>
              <a:r>
                <a:rPr lang="en-US" altLang="ko-KR" sz="4800" b="1" dirty="0">
                  <a:latin typeface="Times New Roman" panose="02020603050405020304" pitchFamily="18" charset="0"/>
                  <a:cs typeface="Times New Roman" panose="02020603050405020304" pitchFamily="18" charset="0"/>
                </a:rPr>
                <a:t>   (b) Over all model of DC-DC converter</a:t>
              </a:r>
              <a:endParaRPr lang="ko-KR" altLang="en-US" sz="4800" b="1" dirty="0">
                <a:latin typeface="Times New Roman" panose="02020603050405020304" pitchFamily="18" charset="0"/>
                <a:cs typeface="Times New Roman" panose="02020603050405020304" pitchFamily="18" charset="0"/>
              </a:endParaRPr>
            </a:p>
          </p:txBody>
        </p:sp>
        <p:sp>
          <p:nvSpPr>
            <p:cNvPr id="203" name="TextBox 202">
              <a:extLst>
                <a:ext uri="{FF2B5EF4-FFF2-40B4-BE49-F238E27FC236}">
                  <a16:creationId xmlns:a16="http://schemas.microsoft.com/office/drawing/2014/main" id="{5718C272-F23D-4E14-9CD0-72E34B0E8027}"/>
                </a:ext>
              </a:extLst>
            </p:cNvPr>
            <p:cNvSpPr txBox="1"/>
            <p:nvPr/>
          </p:nvSpPr>
          <p:spPr>
            <a:xfrm>
              <a:off x="343841" y="39427160"/>
              <a:ext cx="15311661" cy="5265934"/>
            </a:xfrm>
            <a:prstGeom prst="rect">
              <a:avLst/>
            </a:prstGeom>
            <a:noFill/>
          </p:spPr>
          <p:txBody>
            <a:bodyPr wrap="square" lIns="94366" tIns="47183" rIns="94366" bIns="47183" rtlCol="0">
              <a:spAutoFit/>
            </a:bodyPr>
            <a:lstStyle/>
            <a:p>
              <a:r>
                <a:rPr lang="en-US" altLang="ko-KR" sz="4800" dirty="0">
                  <a:latin typeface="Times New Roman" panose="02020603050405020304" pitchFamily="18" charset="0"/>
                  <a:cs typeface="Times New Roman" pitchFamily="18" charset="0"/>
                </a:rPr>
                <a:t> Fig 1.(a) shows the RC filter based active damping circuit. When NMOS power switch is off in the converter, PMOS(</a:t>
              </a:r>
              <a:r>
                <a:rPr lang="en-US" altLang="ko-KR" sz="4800" dirty="0" err="1">
                  <a:latin typeface="Times New Roman" panose="02020603050405020304" pitchFamily="18" charset="0"/>
                  <a:cs typeface="Times New Roman" pitchFamily="18" charset="0"/>
                </a:rPr>
                <a:t>M</a:t>
              </a:r>
              <a:r>
                <a:rPr lang="en-US" altLang="ko-KR" sz="4800" baseline="-25000" dirty="0" err="1">
                  <a:latin typeface="Times New Roman" panose="02020603050405020304" pitchFamily="18" charset="0"/>
                  <a:cs typeface="Times New Roman" pitchFamily="18" charset="0"/>
                </a:rPr>
                <a:t>p</a:t>
              </a:r>
              <a:r>
                <a:rPr lang="en-US" altLang="ko-KR" sz="4800" dirty="0">
                  <a:latin typeface="Times New Roman" panose="02020603050405020304" pitchFamily="18" charset="0"/>
                  <a:cs typeface="Times New Roman" pitchFamily="18" charset="0"/>
                </a:rPr>
                <a:t>) turns on, and V</a:t>
              </a:r>
              <a:r>
                <a:rPr lang="en-US" altLang="ko-KR" sz="4800" baseline="-25000" dirty="0">
                  <a:latin typeface="Times New Roman" panose="02020603050405020304" pitchFamily="18" charset="0"/>
                  <a:cs typeface="Times New Roman" pitchFamily="18" charset="0"/>
                </a:rPr>
                <a:t>x</a:t>
              </a:r>
              <a:r>
                <a:rPr lang="en-US" altLang="ko-KR" sz="4800" dirty="0">
                  <a:latin typeface="Times New Roman" panose="02020603050405020304" pitchFamily="18" charset="0"/>
                  <a:cs typeface="Times New Roman" pitchFamily="18" charset="0"/>
                </a:rPr>
                <a:t>(switching node) voltage will rise.  As </a:t>
              </a:r>
              <a:r>
                <a:rPr lang="en-US" altLang="ko-KR" sz="4800" dirty="0" err="1">
                  <a:latin typeface="Times New Roman" panose="02020603050405020304" pitchFamily="18" charset="0"/>
                  <a:cs typeface="Times New Roman" pitchFamily="18" charset="0"/>
                </a:rPr>
                <a:t>V</a:t>
              </a:r>
              <a:r>
                <a:rPr lang="en-US" altLang="ko-KR" sz="4800" baseline="-25000" dirty="0" err="1">
                  <a:latin typeface="Times New Roman" panose="02020603050405020304" pitchFamily="18" charset="0"/>
                  <a:cs typeface="Times New Roman" pitchFamily="18" charset="0"/>
                </a:rPr>
                <a:t>x</a:t>
              </a:r>
              <a:r>
                <a:rPr lang="en-US" altLang="ko-KR" sz="4800" dirty="0">
                  <a:latin typeface="Times New Roman" panose="02020603050405020304" pitchFamily="18" charset="0"/>
                  <a:cs typeface="Times New Roman" pitchFamily="18" charset="0"/>
                </a:rPr>
                <a:t> voltage rises,  MN1 will be turned on. At the same time,  NMOS power switch will be turned on slightly. Due to the rise of the NG signal, peak point at switching node goes down. As a result, ringing at rising edge will be reduced. </a:t>
              </a:r>
            </a:p>
          </p:txBody>
        </p:sp>
      </p:grpSp>
      <p:sp>
        <p:nvSpPr>
          <p:cNvPr id="220" name="AutoShape 19">
            <a:extLst>
              <a:ext uri="{FF2B5EF4-FFF2-40B4-BE49-F238E27FC236}">
                <a16:creationId xmlns:a16="http://schemas.microsoft.com/office/drawing/2014/main" id="{15DE44C1-1972-44AB-9110-0E2112274A26}"/>
              </a:ext>
            </a:extLst>
          </p:cNvPr>
          <p:cNvSpPr>
            <a:spLocks noChangeArrowheads="1"/>
          </p:cNvSpPr>
          <p:nvPr/>
        </p:nvSpPr>
        <p:spPr bwMode="auto">
          <a:xfrm>
            <a:off x="15994962" y="23875837"/>
            <a:ext cx="14015465" cy="1096093"/>
          </a:xfrm>
          <a:prstGeom prst="flowChartAlternateProcess">
            <a:avLst/>
          </a:prstGeom>
          <a:gradFill flip="none" rotWithShape="1">
            <a:gsLst>
              <a:gs pos="0">
                <a:srgbClr val="336699"/>
              </a:gs>
              <a:gs pos="100000">
                <a:schemeClr val="bg1"/>
              </a:gs>
            </a:gsLst>
            <a:lin ang="0" scaled="1"/>
            <a:tileRect/>
          </a:gradFill>
          <a:ln w="9525">
            <a:noFill/>
            <a:miter lim="800000"/>
            <a:headEnd/>
            <a:tailEnd/>
          </a:ln>
          <a:effectLst/>
        </p:spPr>
        <p:txBody>
          <a:bodyPr wrap="none" lIns="138084" tIns="69043" rIns="138084" bIns="69043" anchor="ctr"/>
          <a:lstStyle/>
          <a:p>
            <a:pPr defTabSz="4456566">
              <a:defRPr/>
            </a:pPr>
            <a:r>
              <a:rPr lang="en-US" altLang="ko-KR" sz="5000" b="1" dirty="0">
                <a:latin typeface="+mj-lt"/>
                <a:ea typeface="+mj-ea"/>
                <a:cs typeface="Times New Roman" panose="02020603050405020304" pitchFamily="18" charset="0"/>
              </a:rPr>
              <a:t>Conclusion</a:t>
            </a:r>
            <a:endParaRPr lang="ko-KR" altLang="en-US" sz="5000" b="1" dirty="0">
              <a:latin typeface="+mj-lt"/>
              <a:ea typeface="+mj-ea"/>
              <a:cs typeface="Times New Roman" panose="02020603050405020304" pitchFamily="18" charset="0"/>
            </a:endParaRPr>
          </a:p>
        </p:txBody>
      </p:sp>
      <p:sp>
        <p:nvSpPr>
          <p:cNvPr id="222" name="TextBox 221">
            <a:extLst>
              <a:ext uri="{FF2B5EF4-FFF2-40B4-BE49-F238E27FC236}">
                <a16:creationId xmlns:a16="http://schemas.microsoft.com/office/drawing/2014/main" id="{C3C0F776-2F88-4E81-AF44-144883A725E0}"/>
              </a:ext>
            </a:extLst>
          </p:cNvPr>
          <p:cNvSpPr txBox="1"/>
          <p:nvPr/>
        </p:nvSpPr>
        <p:spPr>
          <a:xfrm>
            <a:off x="16110341" y="25013571"/>
            <a:ext cx="14164871" cy="5265934"/>
          </a:xfrm>
          <a:prstGeom prst="rect">
            <a:avLst/>
          </a:prstGeom>
          <a:noFill/>
        </p:spPr>
        <p:txBody>
          <a:bodyPr wrap="square" lIns="94366" tIns="47183" rIns="94366" bIns="47183" rtlCol="0">
            <a:spAutoFit/>
          </a:bodyPr>
          <a:lstStyle/>
          <a:p>
            <a:pPr indent="457200"/>
            <a:r>
              <a:rPr lang="en-US" altLang="ko-KR" sz="4800" dirty="0">
                <a:latin typeface="Times New Roman" panose="02020603050405020304" pitchFamily="18" charset="0"/>
                <a:cs typeface="Times New Roman" panose="02020603050405020304" pitchFamily="18" charset="0"/>
              </a:rPr>
              <a:t>In this MPW design, we implemented active damping circuit to diminish EMI noise from the switching node of buck-boost converter. From post-layout simulation results, we were able to reduced the EMI by 5dB. We successfully taped out the chip, packaged the die, and designed PCB for measurement, but our measurement failed because didn’t carefully design the ESD circuit.</a:t>
            </a:r>
          </a:p>
        </p:txBody>
      </p:sp>
      <p:sp>
        <p:nvSpPr>
          <p:cNvPr id="224" name="AutoShape 19">
            <a:extLst>
              <a:ext uri="{FF2B5EF4-FFF2-40B4-BE49-F238E27FC236}">
                <a16:creationId xmlns:a16="http://schemas.microsoft.com/office/drawing/2014/main" id="{95890A40-5143-4D0A-A8C7-8064AA466362}"/>
              </a:ext>
            </a:extLst>
          </p:cNvPr>
          <p:cNvSpPr>
            <a:spLocks noChangeArrowheads="1"/>
          </p:cNvSpPr>
          <p:nvPr/>
        </p:nvSpPr>
        <p:spPr bwMode="auto">
          <a:xfrm>
            <a:off x="16013231" y="30393805"/>
            <a:ext cx="14015465" cy="1096093"/>
          </a:xfrm>
          <a:prstGeom prst="flowChartAlternateProcess">
            <a:avLst/>
          </a:prstGeom>
          <a:gradFill flip="none" rotWithShape="1">
            <a:gsLst>
              <a:gs pos="0">
                <a:srgbClr val="336699"/>
              </a:gs>
              <a:gs pos="100000">
                <a:schemeClr val="bg1"/>
              </a:gs>
            </a:gsLst>
            <a:lin ang="0" scaled="1"/>
            <a:tileRect/>
          </a:gradFill>
          <a:ln w="9525">
            <a:noFill/>
            <a:miter lim="800000"/>
            <a:headEnd/>
            <a:tailEnd/>
          </a:ln>
          <a:effectLst/>
        </p:spPr>
        <p:txBody>
          <a:bodyPr wrap="none" lIns="138084" tIns="69043" rIns="138084" bIns="69043" anchor="ctr"/>
          <a:lstStyle/>
          <a:p>
            <a:pPr defTabSz="4456566">
              <a:defRPr/>
            </a:pPr>
            <a:r>
              <a:rPr lang="en-US" altLang="ko-KR" sz="5000" b="1" dirty="0">
                <a:latin typeface="+mj-lt"/>
                <a:ea typeface="+mj-ea"/>
                <a:cs typeface="Times New Roman" panose="02020603050405020304" pitchFamily="18" charset="0"/>
              </a:rPr>
              <a:t>Acknowledgment</a:t>
            </a:r>
            <a:endParaRPr lang="ko-KR" altLang="en-US" sz="5000" b="1" dirty="0">
              <a:latin typeface="+mj-lt"/>
              <a:ea typeface="+mj-ea"/>
              <a:cs typeface="Times New Roman" panose="02020603050405020304" pitchFamily="18" charset="0"/>
            </a:endParaRPr>
          </a:p>
        </p:txBody>
      </p:sp>
      <p:sp>
        <p:nvSpPr>
          <p:cNvPr id="226" name="AutoShape 19">
            <a:extLst>
              <a:ext uri="{FF2B5EF4-FFF2-40B4-BE49-F238E27FC236}">
                <a16:creationId xmlns:a16="http://schemas.microsoft.com/office/drawing/2014/main" id="{39F1D36A-6719-4EC1-BA1D-D081802ACFB0}"/>
              </a:ext>
            </a:extLst>
          </p:cNvPr>
          <p:cNvSpPr>
            <a:spLocks noChangeArrowheads="1"/>
          </p:cNvSpPr>
          <p:nvPr/>
        </p:nvSpPr>
        <p:spPr bwMode="auto">
          <a:xfrm>
            <a:off x="15978450" y="35323653"/>
            <a:ext cx="14015465" cy="1096093"/>
          </a:xfrm>
          <a:prstGeom prst="flowChartAlternateProcess">
            <a:avLst/>
          </a:prstGeom>
          <a:gradFill flip="none" rotWithShape="1">
            <a:gsLst>
              <a:gs pos="0">
                <a:srgbClr val="336699"/>
              </a:gs>
              <a:gs pos="100000">
                <a:schemeClr val="bg1"/>
              </a:gs>
            </a:gsLst>
            <a:lin ang="0" scaled="1"/>
            <a:tileRect/>
          </a:gradFill>
          <a:ln w="9525">
            <a:noFill/>
            <a:miter lim="800000"/>
            <a:headEnd/>
            <a:tailEnd/>
          </a:ln>
          <a:effectLst/>
        </p:spPr>
        <p:txBody>
          <a:bodyPr wrap="none" lIns="138084" tIns="69043" rIns="138084" bIns="69043" anchor="ctr"/>
          <a:lstStyle/>
          <a:p>
            <a:pPr defTabSz="4456566">
              <a:defRPr/>
            </a:pPr>
            <a:r>
              <a:rPr lang="en-US" altLang="ko-KR" sz="5000" b="1" dirty="0">
                <a:latin typeface="+mj-lt"/>
                <a:ea typeface="+mj-ea"/>
                <a:cs typeface="Times New Roman" panose="02020603050405020304" pitchFamily="18" charset="0"/>
              </a:rPr>
              <a:t>Reference</a:t>
            </a:r>
            <a:endParaRPr lang="ko-KR" altLang="en-US" sz="5000" b="1" dirty="0">
              <a:latin typeface="+mj-lt"/>
              <a:ea typeface="+mj-ea"/>
              <a:cs typeface="Times New Roman" panose="02020603050405020304" pitchFamily="18" charset="0"/>
            </a:endParaRPr>
          </a:p>
        </p:txBody>
      </p:sp>
      <p:sp>
        <p:nvSpPr>
          <p:cNvPr id="228" name="TextBox 227">
            <a:extLst>
              <a:ext uri="{FF2B5EF4-FFF2-40B4-BE49-F238E27FC236}">
                <a16:creationId xmlns:a16="http://schemas.microsoft.com/office/drawing/2014/main" id="{ADB0DAB4-7FB6-4C6F-89F4-90EC64B7F235}"/>
              </a:ext>
            </a:extLst>
          </p:cNvPr>
          <p:cNvSpPr txBox="1"/>
          <p:nvPr/>
        </p:nvSpPr>
        <p:spPr>
          <a:xfrm>
            <a:off x="15994962" y="31553997"/>
            <a:ext cx="14280251" cy="3788606"/>
          </a:xfrm>
          <a:prstGeom prst="rect">
            <a:avLst/>
          </a:prstGeom>
          <a:noFill/>
        </p:spPr>
        <p:txBody>
          <a:bodyPr wrap="square" lIns="94366" tIns="47183" rIns="94366" bIns="47183" rtlCol="0">
            <a:spAutoFit/>
          </a:bodyPr>
          <a:lstStyle/>
          <a:p>
            <a:pPr indent="457200"/>
            <a:r>
              <a:rPr lang="en-US" altLang="ko-KR" sz="4800" dirty="0">
                <a:latin typeface="Times New Roman" panose="02020603050405020304" pitchFamily="18" charset="0"/>
                <a:cs typeface="Times New Roman" panose="02020603050405020304" pitchFamily="18" charset="0"/>
              </a:rPr>
              <a:t>This work was supported by the National Research Foundation of Korea (NRF) grant funded by the Korea government (MSIP) (No. NRF-2017R1A2B2003240). This work was supported by the IC Design Education Center (IDEC). </a:t>
            </a:r>
          </a:p>
        </p:txBody>
      </p:sp>
      <p:sp>
        <p:nvSpPr>
          <p:cNvPr id="230" name="TextBox 229">
            <a:extLst>
              <a:ext uri="{FF2B5EF4-FFF2-40B4-BE49-F238E27FC236}">
                <a16:creationId xmlns:a16="http://schemas.microsoft.com/office/drawing/2014/main" id="{D94CCA6F-41C0-400F-8244-627C4F8AA87D}"/>
              </a:ext>
            </a:extLst>
          </p:cNvPr>
          <p:cNvSpPr txBox="1"/>
          <p:nvPr/>
        </p:nvSpPr>
        <p:spPr>
          <a:xfrm>
            <a:off x="15974492" y="36534927"/>
            <a:ext cx="14300721" cy="4527270"/>
          </a:xfrm>
          <a:prstGeom prst="rect">
            <a:avLst/>
          </a:prstGeom>
          <a:noFill/>
        </p:spPr>
        <p:txBody>
          <a:bodyPr wrap="square" lIns="94366" tIns="47183" rIns="94366" bIns="47183" rtlCol="0">
            <a:spAutoFit/>
          </a:bodyPr>
          <a:lstStyle/>
          <a:p>
            <a:pPr indent="457200"/>
            <a:r>
              <a:rPr lang="en-US" altLang="ko-KR" sz="4800" dirty="0">
                <a:latin typeface="Times New Roman" panose="02020603050405020304" pitchFamily="18" charset="0"/>
                <a:cs typeface="Times New Roman" panose="02020603050405020304" pitchFamily="18" charset="0"/>
              </a:rPr>
              <a:t>[1] M. </a:t>
            </a:r>
            <a:r>
              <a:rPr lang="en-US" altLang="ko-KR" sz="4800" dirty="0" err="1">
                <a:latin typeface="Times New Roman" panose="02020603050405020304" pitchFamily="18" charset="0"/>
                <a:cs typeface="Times New Roman" panose="02020603050405020304" pitchFamily="18" charset="0"/>
              </a:rPr>
              <a:t>Jin</a:t>
            </a:r>
            <a:r>
              <a:rPr lang="en-US" altLang="ko-KR" sz="4800" dirty="0">
                <a:latin typeface="Times New Roman" panose="02020603050405020304" pitchFamily="18" charset="0"/>
                <a:cs typeface="Times New Roman" panose="02020603050405020304" pitchFamily="18" charset="0"/>
              </a:rPr>
              <a:t>, et al, “Identification of essential Coupling path models for conducted EMI prediction in switching power converters,” IEEE Trans. on Power Electronics,  pp. 1795-1803, November 2006</a:t>
            </a:r>
          </a:p>
          <a:p>
            <a:pPr indent="457200"/>
            <a:r>
              <a:rPr lang="en-US" altLang="ko-KR" sz="4800" dirty="0">
                <a:latin typeface="Times New Roman" panose="02020603050405020304" pitchFamily="18" charset="0"/>
                <a:cs typeface="Times New Roman" panose="02020603050405020304" pitchFamily="18" charset="0"/>
              </a:rPr>
              <a:t>[2] E. </a:t>
            </a:r>
            <a:r>
              <a:rPr lang="en-US" altLang="ko-KR" sz="4800" dirty="0" err="1">
                <a:latin typeface="Times New Roman" panose="02020603050405020304" pitchFamily="18" charset="0"/>
                <a:cs typeface="Times New Roman" panose="02020603050405020304" pitchFamily="18" charset="0"/>
              </a:rPr>
              <a:t>Darie</a:t>
            </a:r>
            <a:r>
              <a:rPr lang="en-US" altLang="ko-KR" sz="4800" dirty="0">
                <a:latin typeface="Times New Roman" panose="02020603050405020304" pitchFamily="18" charset="0"/>
                <a:cs typeface="Times New Roman" panose="02020603050405020304" pitchFamily="18" charset="0"/>
              </a:rPr>
              <a:t>. et al., “Modeling EMI problem associated with DC-DC converters,” MIPS 2008, Nov. 2008</a:t>
            </a:r>
          </a:p>
        </p:txBody>
      </p:sp>
      <p:grpSp>
        <p:nvGrpSpPr>
          <p:cNvPr id="8" name="Group 7">
            <a:extLst>
              <a:ext uri="{FF2B5EF4-FFF2-40B4-BE49-F238E27FC236}">
                <a16:creationId xmlns:a16="http://schemas.microsoft.com/office/drawing/2014/main" id="{9B9DA164-B90D-49C9-B94A-C8657F3098B6}"/>
              </a:ext>
            </a:extLst>
          </p:cNvPr>
          <p:cNvGrpSpPr/>
          <p:nvPr/>
        </p:nvGrpSpPr>
        <p:grpSpPr>
          <a:xfrm>
            <a:off x="621412" y="31859622"/>
            <a:ext cx="7584272" cy="6435365"/>
            <a:chOff x="4160912" y="1029112"/>
            <a:chExt cx="4766345" cy="5409421"/>
          </a:xfrm>
        </p:grpSpPr>
        <p:pic>
          <p:nvPicPr>
            <p:cNvPr id="59" name="Picture 2">
              <a:extLst>
                <a:ext uri="{FF2B5EF4-FFF2-40B4-BE49-F238E27FC236}">
                  <a16:creationId xmlns:a16="http://schemas.microsoft.com/office/drawing/2014/main" id="{9FF53F18-B3A4-4A19-912C-44B4C4020C38}"/>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160912" y="1029112"/>
              <a:ext cx="4766345" cy="47601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0" name="Rectangle 3">
              <a:extLst>
                <a:ext uri="{FF2B5EF4-FFF2-40B4-BE49-F238E27FC236}">
                  <a16:creationId xmlns:a16="http://schemas.microsoft.com/office/drawing/2014/main" id="{86C51340-A384-46B0-854D-F5C1652D1507}"/>
                </a:ext>
              </a:extLst>
            </p:cNvPr>
            <p:cNvSpPr/>
            <p:nvPr/>
          </p:nvSpPr>
          <p:spPr bwMode="auto">
            <a:xfrm>
              <a:off x="4229100" y="1089660"/>
              <a:ext cx="3276600" cy="1965960"/>
            </a:xfrm>
            <a:prstGeom prst="rect">
              <a:avLst/>
            </a:prstGeom>
            <a:noFill/>
            <a:ln w="38100" cap="flat" cmpd="sng" algn="ctr">
              <a:solidFill>
                <a:schemeClr val="bg1"/>
              </a:solidFill>
              <a:prstDash val="sysDash"/>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171450" marR="0" indent="-171450" algn="ctr" defTabSz="914400" rtl="0" eaLnBrk="1" fontAlgn="base" latinLnBrk="0" hangingPunct="1">
                <a:lnSpc>
                  <a:spcPct val="100000"/>
                </a:lnSpc>
                <a:spcBef>
                  <a:spcPct val="0"/>
                </a:spcBef>
                <a:spcAft>
                  <a:spcPct val="0"/>
                </a:spcAft>
                <a:buClrTx/>
                <a:buSzTx/>
                <a:buFont typeface="Wingdings" panose="05000000000000000000" pitchFamily="2" charset="2"/>
                <a:buChar char="§"/>
                <a:tabLst/>
              </a:pPr>
              <a:endParaRPr lang="en-US" sz="1400" dirty="0" err="1">
                <a:latin typeface="Cambria" panose="02040503050406030204" pitchFamily="18" charset="0"/>
                <a:ea typeface="Cambria" panose="02040503050406030204" pitchFamily="18" charset="0"/>
                <a:cs typeface="Arial" panose="020B0604020202020204" pitchFamily="34" charset="0"/>
              </a:endParaRPr>
            </a:p>
          </p:txBody>
        </p:sp>
        <p:sp>
          <p:nvSpPr>
            <p:cNvPr id="61" name="TextBox 60">
              <a:extLst>
                <a:ext uri="{FF2B5EF4-FFF2-40B4-BE49-F238E27FC236}">
                  <a16:creationId xmlns:a16="http://schemas.microsoft.com/office/drawing/2014/main" id="{9BC244F6-05DC-4DD9-924E-11ECC56C643F}"/>
                </a:ext>
              </a:extLst>
            </p:cNvPr>
            <p:cNvSpPr txBox="1"/>
            <p:nvPr/>
          </p:nvSpPr>
          <p:spPr>
            <a:xfrm>
              <a:off x="5963153" y="2795422"/>
              <a:ext cx="2891287" cy="698517"/>
            </a:xfrm>
            <a:prstGeom prst="rect">
              <a:avLst/>
            </a:prstGeom>
            <a:solidFill>
              <a:schemeClr val="bg1"/>
            </a:solidFill>
            <a:ln>
              <a:solidFill>
                <a:schemeClr val="tx1"/>
              </a:solidFill>
            </a:ln>
          </p:spPr>
          <p:txBody>
            <a:bodyPr wrap="square" rtlCol="0">
              <a:spAutoFit/>
            </a:bodyPr>
            <a:lstStyle/>
            <a:p>
              <a:pPr algn="ctr" latinLnBrk="0"/>
              <a:r>
                <a:rPr lang="en-US" sz="2400" b="0" dirty="0">
                  <a:latin typeface="Times New Roman" panose="02020603050405020304" pitchFamily="18" charset="0"/>
                  <a:ea typeface="Verdana" panose="020B0604030504040204" pitchFamily="34" charset="0"/>
                  <a:cs typeface="Times New Roman" panose="02020603050405020304" pitchFamily="18" charset="0"/>
                </a:rPr>
                <a:t>BUCK-BOOST WITH  DAMPING CONTROL </a:t>
              </a:r>
            </a:p>
          </p:txBody>
        </p:sp>
        <p:sp>
          <p:nvSpPr>
            <p:cNvPr id="62" name="Rectangle 5">
              <a:extLst>
                <a:ext uri="{FF2B5EF4-FFF2-40B4-BE49-F238E27FC236}">
                  <a16:creationId xmlns:a16="http://schemas.microsoft.com/office/drawing/2014/main" id="{3B2AC4E7-6AA0-49E5-8B58-6D0C0C224019}"/>
                </a:ext>
              </a:extLst>
            </p:cNvPr>
            <p:cNvSpPr/>
            <p:nvPr/>
          </p:nvSpPr>
          <p:spPr bwMode="auto">
            <a:xfrm>
              <a:off x="5387340" y="3823266"/>
              <a:ext cx="3467100" cy="1876494"/>
            </a:xfrm>
            <a:prstGeom prst="rect">
              <a:avLst/>
            </a:prstGeom>
            <a:noFill/>
            <a:ln w="38100" cap="flat" cmpd="sng" algn="ctr">
              <a:solidFill>
                <a:srgbClr val="FFFF00"/>
              </a:solidFill>
              <a:prstDash val="sysDash"/>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171450" marR="0" indent="-171450" algn="ctr" defTabSz="914400" rtl="0" eaLnBrk="1" fontAlgn="base" latinLnBrk="0" hangingPunct="1">
                <a:lnSpc>
                  <a:spcPct val="100000"/>
                </a:lnSpc>
                <a:spcBef>
                  <a:spcPct val="0"/>
                </a:spcBef>
                <a:spcAft>
                  <a:spcPct val="0"/>
                </a:spcAft>
                <a:buClrTx/>
                <a:buSzTx/>
                <a:buFont typeface="Wingdings" panose="05000000000000000000" pitchFamily="2" charset="2"/>
                <a:buChar char="§"/>
                <a:tabLst/>
              </a:pPr>
              <a:endParaRPr lang="en-US" sz="1400" dirty="0" err="1">
                <a:latin typeface="Cambria" panose="02040503050406030204" pitchFamily="18" charset="0"/>
                <a:ea typeface="Cambria" panose="02040503050406030204" pitchFamily="18" charset="0"/>
                <a:cs typeface="Arial" panose="020B0604020202020204" pitchFamily="34" charset="0"/>
              </a:endParaRPr>
            </a:p>
          </p:txBody>
        </p:sp>
        <p:sp>
          <p:nvSpPr>
            <p:cNvPr id="63" name="TextBox 62">
              <a:extLst>
                <a:ext uri="{FF2B5EF4-FFF2-40B4-BE49-F238E27FC236}">
                  <a16:creationId xmlns:a16="http://schemas.microsoft.com/office/drawing/2014/main" id="{C308BE9C-A7AC-4DFE-8C49-B2BEB8753BA2}"/>
                </a:ext>
              </a:extLst>
            </p:cNvPr>
            <p:cNvSpPr txBox="1"/>
            <p:nvPr/>
          </p:nvSpPr>
          <p:spPr>
            <a:xfrm>
              <a:off x="4204845" y="5740016"/>
              <a:ext cx="3107401" cy="698517"/>
            </a:xfrm>
            <a:prstGeom prst="rect">
              <a:avLst/>
            </a:prstGeom>
            <a:solidFill>
              <a:srgbClr val="92D050"/>
            </a:solidFill>
            <a:ln>
              <a:solidFill>
                <a:srgbClr val="FFFF00"/>
              </a:solidFill>
            </a:ln>
          </p:spPr>
          <p:txBody>
            <a:bodyPr wrap="square" rtlCol="0">
              <a:spAutoFit/>
            </a:bodyPr>
            <a:lstStyle/>
            <a:p>
              <a:pPr algn="ctr" latinLnBrk="0"/>
              <a:r>
                <a:rPr lang="en-US" sz="2400" b="0" dirty="0">
                  <a:latin typeface="Times New Roman" panose="02020603050405020304" pitchFamily="18" charset="0"/>
                  <a:ea typeface="Verdana" panose="020B0604030504040204" pitchFamily="34" charset="0"/>
                  <a:cs typeface="Times New Roman" panose="02020603050405020304" pitchFamily="18" charset="0"/>
                </a:rPr>
                <a:t>BUCK-BOOST WITH  DAMPING &amp;  SLEW  CONTROL</a:t>
              </a:r>
            </a:p>
          </p:txBody>
        </p:sp>
      </p:grpSp>
      <p:sp>
        <p:nvSpPr>
          <p:cNvPr id="9" name="AutoShape 19">
            <a:extLst>
              <a:ext uri="{FF2B5EF4-FFF2-40B4-BE49-F238E27FC236}">
                <a16:creationId xmlns:a16="http://schemas.microsoft.com/office/drawing/2014/main" id="{6B38F939-1FB3-4C5F-847A-4386AD81426C}"/>
              </a:ext>
            </a:extLst>
          </p:cNvPr>
          <p:cNvSpPr>
            <a:spLocks noChangeArrowheads="1"/>
          </p:cNvSpPr>
          <p:nvPr/>
        </p:nvSpPr>
        <p:spPr bwMode="auto">
          <a:xfrm>
            <a:off x="394491" y="30455640"/>
            <a:ext cx="14015465" cy="1096093"/>
          </a:xfrm>
          <a:prstGeom prst="flowChartAlternateProcess">
            <a:avLst/>
          </a:prstGeom>
          <a:gradFill flip="none" rotWithShape="1">
            <a:gsLst>
              <a:gs pos="0">
                <a:srgbClr val="336699"/>
              </a:gs>
              <a:gs pos="100000">
                <a:schemeClr val="bg1"/>
              </a:gs>
            </a:gsLst>
            <a:lin ang="0" scaled="1"/>
            <a:tileRect/>
          </a:gradFill>
          <a:ln w="9525">
            <a:noFill/>
            <a:miter lim="800000"/>
            <a:headEnd/>
            <a:tailEnd/>
          </a:ln>
          <a:effectLst/>
        </p:spPr>
        <p:txBody>
          <a:bodyPr wrap="none" lIns="138084" tIns="69043" rIns="138084" bIns="69043" anchor="ctr"/>
          <a:lstStyle/>
          <a:p>
            <a:pPr defTabSz="4456566">
              <a:defRPr/>
            </a:pPr>
            <a:r>
              <a:rPr lang="en-US" altLang="ko-KR" sz="5000" b="1" dirty="0">
                <a:latin typeface="+mj-lt"/>
                <a:ea typeface="+mj-ea"/>
                <a:cs typeface="Times New Roman" panose="02020603050405020304" pitchFamily="18" charset="0"/>
              </a:rPr>
              <a:t>Layout</a:t>
            </a:r>
            <a:endParaRPr lang="ko-KR" altLang="en-US" sz="5000" b="1" dirty="0">
              <a:latin typeface="+mj-lt"/>
              <a:ea typeface="+mj-ea"/>
              <a:cs typeface="Times New Roman" panose="02020603050405020304" pitchFamily="18" charset="0"/>
            </a:endParaRPr>
          </a:p>
        </p:txBody>
      </p:sp>
      <p:sp>
        <p:nvSpPr>
          <p:cNvPr id="10" name="직사각형 9">
            <a:extLst>
              <a:ext uri="{FF2B5EF4-FFF2-40B4-BE49-F238E27FC236}">
                <a16:creationId xmlns:a16="http://schemas.microsoft.com/office/drawing/2014/main" id="{FE97486E-5313-4502-B411-4E408375E87E}"/>
              </a:ext>
            </a:extLst>
          </p:cNvPr>
          <p:cNvSpPr/>
          <p:nvPr/>
        </p:nvSpPr>
        <p:spPr>
          <a:xfrm>
            <a:off x="2326918" y="38912912"/>
            <a:ext cx="10632746" cy="772396"/>
          </a:xfrm>
          <a:prstGeom prst="rect">
            <a:avLst/>
          </a:prstGeom>
        </p:spPr>
        <p:txBody>
          <a:bodyPr wrap="square" lIns="94366" tIns="47183" rIns="94366" bIns="47183">
            <a:spAutoFit/>
          </a:bodyPr>
          <a:lstStyle/>
          <a:p>
            <a:pPr algn="ctr"/>
            <a:r>
              <a:rPr lang="en-US" altLang="ko-KR" sz="4400" b="1" dirty="0">
                <a:latin typeface="Times New Roman" panose="02020603050405020304" pitchFamily="18" charset="0"/>
                <a:cs typeface="Times New Roman" panose="02020603050405020304" pitchFamily="18" charset="0"/>
              </a:rPr>
              <a:t>Fig 2.Top layout</a:t>
            </a:r>
            <a:endParaRPr lang="ko-KR" altLang="en-US" sz="4400" b="1" dirty="0">
              <a:latin typeface="Times New Roman" panose="02020603050405020304" pitchFamily="18" charset="0"/>
              <a:cs typeface="Times New Roman" panose="02020603050405020304" pitchFamily="18" charset="0"/>
            </a:endParaRPr>
          </a:p>
        </p:txBody>
      </p:sp>
      <p:sp>
        <p:nvSpPr>
          <p:cNvPr id="15" name="TextBox 14">
            <a:extLst>
              <a:ext uri="{FF2B5EF4-FFF2-40B4-BE49-F238E27FC236}">
                <a16:creationId xmlns:a16="http://schemas.microsoft.com/office/drawing/2014/main" id="{DF2B4F5F-6778-4D07-81BE-C9BE0103E545}"/>
              </a:ext>
            </a:extLst>
          </p:cNvPr>
          <p:cNvSpPr txBox="1"/>
          <p:nvPr/>
        </p:nvSpPr>
        <p:spPr>
          <a:xfrm>
            <a:off x="301927" y="39517771"/>
            <a:ext cx="15311661" cy="1572615"/>
          </a:xfrm>
          <a:prstGeom prst="rect">
            <a:avLst/>
          </a:prstGeom>
          <a:noFill/>
        </p:spPr>
        <p:txBody>
          <a:bodyPr wrap="square" lIns="94366" tIns="47183" rIns="94366" bIns="47183" rtlCol="0">
            <a:spAutoFit/>
          </a:bodyPr>
          <a:lstStyle/>
          <a:p>
            <a:r>
              <a:rPr lang="en-US" altLang="ko-KR" sz="4800" dirty="0">
                <a:latin typeface="Times New Roman" panose="02020603050405020304" pitchFamily="18" charset="0"/>
                <a:cs typeface="Times New Roman" pitchFamily="18" charset="0"/>
              </a:rPr>
              <a:t>Fig 2. shows the chip layout. We applied the proposed active damping circuit to buck-boost converter. </a:t>
            </a:r>
          </a:p>
        </p:txBody>
      </p:sp>
      <p:sp>
        <p:nvSpPr>
          <p:cNvPr id="23" name="Text Box 31">
            <a:extLst>
              <a:ext uri="{FF2B5EF4-FFF2-40B4-BE49-F238E27FC236}">
                <a16:creationId xmlns:a16="http://schemas.microsoft.com/office/drawing/2014/main" id="{0E8BCD5A-7DFA-47BC-B8F6-FC0381F31BCA}"/>
              </a:ext>
            </a:extLst>
          </p:cNvPr>
          <p:cNvSpPr txBox="1">
            <a:spLocks noChangeArrowheads="1"/>
          </p:cNvSpPr>
          <p:nvPr/>
        </p:nvSpPr>
        <p:spPr bwMode="auto">
          <a:xfrm>
            <a:off x="15575267" y="7688997"/>
            <a:ext cx="14661625" cy="4263986"/>
          </a:xfrm>
          <a:prstGeom prst="rect">
            <a:avLst/>
          </a:prstGeom>
          <a:noFill/>
          <a:ln w="9525">
            <a:noFill/>
            <a:prstDash val="dash"/>
            <a:miter lim="800000"/>
            <a:headEnd/>
            <a:tailEnd/>
          </a:ln>
        </p:spPr>
        <p:txBody>
          <a:bodyPr lIns="130032" tIns="67617" rIns="130032" bIns="67617"/>
          <a:lstStyle/>
          <a:p>
            <a:r>
              <a:rPr lang="en-US" altLang="ko-KR" sz="4800" dirty="0">
                <a:latin typeface="Times New Roman" panose="02020603050405020304" pitchFamily="18" charset="0"/>
                <a:cs typeface="Times New Roman" panose="02020603050405020304" pitchFamily="18" charset="0"/>
              </a:rPr>
              <a:t>If an active damping circuit is added, synchronization with the auxiliary switch is required, and it can be adjusted through the slew rate control. The damping circuit can be effectively used only if the correct delay can be checked.</a:t>
            </a:r>
          </a:p>
        </p:txBody>
      </p:sp>
      <p:pic>
        <p:nvPicPr>
          <p:cNvPr id="5" name="그림 4"/>
          <p:cNvPicPr>
            <a:picLocks noChangeAspect="1"/>
          </p:cNvPicPr>
          <p:nvPr/>
        </p:nvPicPr>
        <p:blipFill>
          <a:blip r:embed="rId6"/>
          <a:stretch>
            <a:fillRect/>
          </a:stretch>
        </p:blipFill>
        <p:spPr>
          <a:xfrm>
            <a:off x="8986113" y="31930931"/>
            <a:ext cx="6287435" cy="5563827"/>
          </a:xfrm>
          <a:prstGeom prst="rect">
            <a:avLst/>
          </a:prstGeom>
        </p:spPr>
      </p:pic>
      <p:sp>
        <p:nvSpPr>
          <p:cNvPr id="4" name="직사각형 3">
            <a:extLst>
              <a:ext uri="{FF2B5EF4-FFF2-40B4-BE49-F238E27FC236}">
                <a16:creationId xmlns:a16="http://schemas.microsoft.com/office/drawing/2014/main" id="{BB4A67A0-DF06-439F-AD93-636CF1B7DF3C}"/>
              </a:ext>
            </a:extLst>
          </p:cNvPr>
          <p:cNvSpPr/>
          <p:nvPr/>
        </p:nvSpPr>
        <p:spPr>
          <a:xfrm>
            <a:off x="-1201871" y="38294987"/>
            <a:ext cx="10632746" cy="772396"/>
          </a:xfrm>
          <a:prstGeom prst="rect">
            <a:avLst/>
          </a:prstGeom>
        </p:spPr>
        <p:txBody>
          <a:bodyPr wrap="square" lIns="94366" tIns="47183" rIns="94366" bIns="47183">
            <a:spAutoFit/>
          </a:bodyPr>
          <a:lstStyle/>
          <a:p>
            <a:pPr algn="ctr"/>
            <a:r>
              <a:rPr lang="en-US" altLang="ko-KR" sz="4400" b="1" dirty="0">
                <a:latin typeface="Times New Roman" panose="02020603050405020304" pitchFamily="18" charset="0"/>
                <a:cs typeface="Times New Roman" panose="02020603050405020304" pitchFamily="18" charset="0"/>
              </a:rPr>
              <a:t>(a) Layout</a:t>
            </a:r>
            <a:endParaRPr lang="ko-KR" altLang="en-US" sz="4400" b="1" dirty="0">
              <a:latin typeface="Times New Roman" panose="02020603050405020304" pitchFamily="18" charset="0"/>
              <a:cs typeface="Times New Roman" panose="02020603050405020304" pitchFamily="18" charset="0"/>
            </a:endParaRPr>
          </a:p>
        </p:txBody>
      </p:sp>
      <p:sp>
        <p:nvSpPr>
          <p:cNvPr id="6" name="직사각형 5">
            <a:extLst>
              <a:ext uri="{FF2B5EF4-FFF2-40B4-BE49-F238E27FC236}">
                <a16:creationId xmlns:a16="http://schemas.microsoft.com/office/drawing/2014/main" id="{28416ABC-C3BE-4208-B174-462335BEDF09}"/>
              </a:ext>
            </a:extLst>
          </p:cNvPr>
          <p:cNvSpPr/>
          <p:nvPr/>
        </p:nvSpPr>
        <p:spPr>
          <a:xfrm>
            <a:off x="6682804" y="38294987"/>
            <a:ext cx="10632746" cy="772396"/>
          </a:xfrm>
          <a:prstGeom prst="rect">
            <a:avLst/>
          </a:prstGeom>
        </p:spPr>
        <p:txBody>
          <a:bodyPr wrap="square" lIns="94366" tIns="47183" rIns="94366" bIns="47183">
            <a:spAutoFit/>
          </a:bodyPr>
          <a:lstStyle/>
          <a:p>
            <a:pPr algn="ctr"/>
            <a:r>
              <a:rPr lang="en-US" altLang="ko-KR" sz="4400" b="1" dirty="0">
                <a:latin typeface="Times New Roman" panose="02020603050405020304" pitchFamily="18" charset="0"/>
                <a:cs typeface="Times New Roman" panose="02020603050405020304" pitchFamily="18" charset="0"/>
              </a:rPr>
              <a:t>(b) Test PCB</a:t>
            </a:r>
            <a:endParaRPr lang="ko-KR" altLang="en-US" sz="44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12776008"/>
      </p:ext>
    </p:extLst>
  </p:cSld>
  <p:clrMapOvr>
    <a:masterClrMapping/>
  </p:clrMapOvr>
</p:sld>
</file>

<file path=ppt/theme/theme1.xml><?xml version="1.0" encoding="utf-8"?>
<a:theme xmlns:a="http://schemas.openxmlformats.org/drawingml/2006/main" name="Office 테마">
  <a:themeElements>
    <a:clrScheme name="Office 테마">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테마">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테마">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520</TotalTime>
  <Words>600</Words>
  <Application>Microsoft Office PowerPoint</Application>
  <PresentationFormat>사용자 지정</PresentationFormat>
  <Paragraphs>30</Paragraphs>
  <Slides>1</Slides>
  <Notes>0</Notes>
  <HiddenSlides>0</HiddenSlides>
  <MMClips>0</MMClips>
  <ScaleCrop>false</ScaleCrop>
  <HeadingPairs>
    <vt:vector size="6" baseType="variant">
      <vt:variant>
        <vt:lpstr>사용한 글꼴</vt:lpstr>
      </vt:variant>
      <vt:variant>
        <vt:i4>7</vt:i4>
      </vt:variant>
      <vt:variant>
        <vt:lpstr>테마</vt:lpstr>
      </vt:variant>
      <vt:variant>
        <vt:i4>1</vt:i4>
      </vt:variant>
      <vt:variant>
        <vt:lpstr>슬라이드 제목</vt:lpstr>
      </vt:variant>
      <vt:variant>
        <vt:i4>1</vt:i4>
      </vt:variant>
    </vt:vector>
  </HeadingPairs>
  <TitlesOfParts>
    <vt:vector size="9" baseType="lpstr">
      <vt:lpstr>굴림</vt:lpstr>
      <vt:lpstr>Arial</vt:lpstr>
      <vt:lpstr>Calibri</vt:lpstr>
      <vt:lpstr>Calibri Light</vt:lpstr>
      <vt:lpstr>Cambria</vt:lpstr>
      <vt:lpstr>Times New Roman</vt:lpstr>
      <vt:lpstr>Wingdings</vt:lpstr>
      <vt:lpstr>Office 테마</vt:lpstr>
      <vt:lpstr>PowerPoint 프레젠테이션</vt:lpstr>
    </vt:vector>
  </TitlesOfParts>
  <Company>Microsoft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프레젠테이션</dc:title>
  <dc:creator>Registered User</dc:creator>
  <cp:lastModifiedBy>guswp3025@o365.skku.edu</cp:lastModifiedBy>
  <cp:revision>177</cp:revision>
  <dcterms:created xsi:type="dcterms:W3CDTF">2018-03-08T06:02:33Z</dcterms:created>
  <dcterms:modified xsi:type="dcterms:W3CDTF">2020-04-17T08:32:40Z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NSCPROP_SA">
    <vt:lpwstr>C:\Users\pc3\Downloads\IDEC_CDC_poster_2020_04_17_modify.pptx</vt:lpwstr>
  </property>
</Properties>
</file>